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799" r:id="rId2"/>
    <p:sldMasterId id="2147483824" r:id="rId3"/>
    <p:sldMasterId id="2147483987" r:id="rId4"/>
    <p:sldMasterId id="2147484118" r:id="rId5"/>
    <p:sldMasterId id="2147484120" r:id="rId6"/>
    <p:sldMasterId id="2147484152" r:id="rId7"/>
    <p:sldMasterId id="2147484154" r:id="rId8"/>
    <p:sldMasterId id="2147484192" r:id="rId9"/>
    <p:sldMasterId id="2147484230" r:id="rId10"/>
  </p:sldMasterIdLst>
  <p:notesMasterIdLst>
    <p:notesMasterId r:id="rId49"/>
  </p:notesMasterIdLst>
  <p:handoutMasterIdLst>
    <p:handoutMasterId r:id="rId50"/>
  </p:handoutMasterIdLst>
  <p:sldIdLst>
    <p:sldId id="269" r:id="rId11"/>
    <p:sldId id="401" r:id="rId12"/>
    <p:sldId id="446" r:id="rId13"/>
    <p:sldId id="412" r:id="rId14"/>
    <p:sldId id="456" r:id="rId15"/>
    <p:sldId id="428" r:id="rId16"/>
    <p:sldId id="429" r:id="rId17"/>
    <p:sldId id="416" r:id="rId18"/>
    <p:sldId id="408" r:id="rId19"/>
    <p:sldId id="403" r:id="rId20"/>
    <p:sldId id="451" r:id="rId21"/>
    <p:sldId id="454" r:id="rId22"/>
    <p:sldId id="453" r:id="rId23"/>
    <p:sldId id="463" r:id="rId24"/>
    <p:sldId id="470" r:id="rId25"/>
    <p:sldId id="462" r:id="rId26"/>
    <p:sldId id="471" r:id="rId27"/>
    <p:sldId id="465" r:id="rId28"/>
    <p:sldId id="464" r:id="rId29"/>
    <p:sldId id="468" r:id="rId30"/>
    <p:sldId id="409" r:id="rId31"/>
    <p:sldId id="472" r:id="rId32"/>
    <p:sldId id="424" r:id="rId33"/>
    <p:sldId id="437" r:id="rId34"/>
    <p:sldId id="433" r:id="rId35"/>
    <p:sldId id="438" r:id="rId36"/>
    <p:sldId id="439" r:id="rId37"/>
    <p:sldId id="422" r:id="rId38"/>
    <p:sldId id="423" r:id="rId39"/>
    <p:sldId id="469" r:id="rId40"/>
    <p:sldId id="361" r:id="rId41"/>
    <p:sldId id="450" r:id="rId42"/>
    <p:sldId id="402" r:id="rId43"/>
    <p:sldId id="436" r:id="rId44"/>
    <p:sldId id="417" r:id="rId45"/>
    <p:sldId id="418" r:id="rId46"/>
    <p:sldId id="455" r:id="rId47"/>
    <p:sldId id="427" r:id="rId48"/>
  </p:sldIdLst>
  <p:sldSz cx="9144000" cy="6858000" type="screen4x3"/>
  <p:notesSz cx="7010400" cy="9296400"/>
  <p:defaultTextStyle>
    <a:defPPr>
      <a:defRPr lang="en-US"/>
    </a:defPPr>
    <a:lvl1pPr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3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3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3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3200" kern="1200">
        <a:solidFill>
          <a:srgbClr val="000000"/>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rin Ryan" initials="" lastIdx="9" clrIdx="6"/>
  <p:cmAuthor id="1" name="Ryan, Erin E. (CCA)" initials="REE(" lastIdx="6" clrIdx="0">
    <p:extLst/>
  </p:cmAuthor>
  <p:cmAuthor id="8" name="Emily Brice" initials="" lastIdx="13" clrIdx="7"/>
  <p:cmAuthor id="2" name="Fame, Chad (CCA)" initials="FC(" lastIdx="1" clrIdx="1">
    <p:extLst/>
  </p:cmAuthor>
  <p:cmAuthor id="3" name="Marissa Woltmann" initials="MW" lastIdx="8" clrIdx="2">
    <p:extLst/>
  </p:cmAuthor>
  <p:cmAuthor id="4" name="Torri, Catie (CCA)" initials="TC(" lastIdx="1" clrIdx="3">
    <p:extLst/>
  </p:cmAuthor>
  <p:cmAuthor id="5" name="Cloran, Heather M. (CCA)" initials="CHM(" lastIdx="2" clrIdx="4">
    <p:extLst/>
  </p:cmAuthor>
  <p:cmAuthor id="6" name="Brice, Emily (CCA)" initials="BE(" lastIdx="3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C8E28"/>
    <a:srgbClr val="008040"/>
    <a:srgbClr val="F9F9F9"/>
    <a:srgbClr val="0EA342"/>
    <a:srgbClr val="0BA337"/>
    <a:srgbClr val="008000"/>
    <a:srgbClr val="0CA336"/>
    <a:srgbClr val="8AD6DE"/>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5995" autoAdjust="0"/>
  </p:normalViewPr>
  <p:slideViewPr>
    <p:cSldViewPr>
      <p:cViewPr varScale="1">
        <p:scale>
          <a:sx n="55" d="100"/>
          <a:sy n="55" d="100"/>
        </p:scale>
        <p:origin x="-158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66"/>
    </p:cViewPr>
  </p:sorterViewPr>
  <p:notesViewPr>
    <p:cSldViewPr>
      <p:cViewPr varScale="1">
        <p:scale>
          <a:sx n="71" d="100"/>
          <a:sy n="71" d="100"/>
        </p:scale>
        <p:origin x="-296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0" dirty="0" smtClean="0">
                <a:solidFill>
                  <a:schemeClr val="bg2">
                    <a:lumMod val="65000"/>
                    <a:lumOff val="35000"/>
                  </a:schemeClr>
                </a:solidFill>
              </a:rPr>
              <a:t>High-Level, Simplified</a:t>
            </a:r>
            <a:r>
              <a:rPr lang="en-US" sz="1200" b="0" baseline="0" dirty="0" smtClean="0">
                <a:solidFill>
                  <a:schemeClr val="bg2">
                    <a:lumMod val="65000"/>
                    <a:lumOff val="35000"/>
                  </a:schemeClr>
                </a:solidFill>
              </a:rPr>
              <a:t> Overview of </a:t>
            </a:r>
            <a:r>
              <a:rPr lang="en-US" sz="1200" b="0" dirty="0" smtClean="0">
                <a:solidFill>
                  <a:schemeClr val="bg2">
                    <a:lumMod val="65000"/>
                    <a:lumOff val="35000"/>
                  </a:schemeClr>
                </a:solidFill>
              </a:rPr>
              <a:t>Member Eligibility</a:t>
            </a:r>
            <a:r>
              <a:rPr lang="en-US" sz="1200" b="0" baseline="0" dirty="0" smtClean="0">
                <a:solidFill>
                  <a:schemeClr val="bg2">
                    <a:lumMod val="65000"/>
                    <a:lumOff val="35000"/>
                  </a:schemeClr>
                </a:solidFill>
              </a:rPr>
              <a:t> </a:t>
            </a:r>
          </a:p>
          <a:p>
            <a:pPr>
              <a:defRPr sz="1862" b="0" i="0" u="none" strike="noStrike" kern="1200" spc="0" baseline="0">
                <a:solidFill>
                  <a:schemeClr val="tx1">
                    <a:lumMod val="65000"/>
                    <a:lumOff val="35000"/>
                  </a:schemeClr>
                </a:solidFill>
                <a:latin typeface="+mn-lt"/>
                <a:ea typeface="+mn-ea"/>
                <a:cs typeface="+mn-cs"/>
              </a:defRPr>
            </a:pPr>
            <a:r>
              <a:rPr lang="en-US" sz="1200" b="0" baseline="0" dirty="0" smtClean="0">
                <a:solidFill>
                  <a:schemeClr val="bg2">
                    <a:lumMod val="65000"/>
                    <a:lumOff val="35000"/>
                  </a:schemeClr>
                </a:solidFill>
              </a:rPr>
              <a:t>(as determined by percentage of Federal Poverty Level)</a:t>
            </a:r>
            <a:endParaRPr lang="en-US" sz="1200" b="0" dirty="0">
              <a:solidFill>
                <a:schemeClr val="bg2">
                  <a:lumMod val="65000"/>
                  <a:lumOff val="35000"/>
                </a:schemeClr>
              </a:solidFill>
            </a:endParaRPr>
          </a:p>
        </c:rich>
      </c:tx>
      <c:layout/>
      <c:overlay val="0"/>
      <c:spPr>
        <a:noFill/>
        <a:ln>
          <a:noFill/>
        </a:ln>
        <a:effectLst/>
      </c:spPr>
    </c:title>
    <c:autoTitleDeleted val="0"/>
    <c:plotArea>
      <c:layout>
        <c:manualLayout>
          <c:layoutTarget val="inner"/>
          <c:xMode val="edge"/>
          <c:yMode val="edge"/>
          <c:x val="0.104416255178423"/>
          <c:y val="0.18212616436466"/>
          <c:w val="0.882748621455955"/>
          <c:h val="0.658019127355695"/>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DC8E28"/>
              </a:solidFill>
              <a:ln>
                <a:noFill/>
              </a:ln>
              <a:effectLst/>
            </c:spPr>
          </c:dPt>
          <c:dPt>
            <c:idx val="1"/>
            <c:invertIfNegative val="0"/>
            <c:bubble3D val="0"/>
            <c:spPr>
              <a:solidFill>
                <a:srgbClr val="DC8E28"/>
              </a:solidFill>
              <a:ln>
                <a:noFill/>
              </a:ln>
              <a:effectLst/>
            </c:spPr>
          </c:dPt>
          <c:cat>
            <c:strRef>
              <c:f>Sheet1!$A$2:$A$4</c:f>
              <c:strCache>
                <c:ptCount val="3"/>
                <c:pt idx="0">
                  <c:v>MassHealth Child</c:v>
                </c:pt>
                <c:pt idx="1">
                  <c:v>MassHealth Adult</c:v>
                </c:pt>
                <c:pt idx="2">
                  <c:v>Health Connector Plans</c:v>
                </c:pt>
              </c:strCache>
            </c:strRef>
          </c:cat>
          <c:val>
            <c:numRef>
              <c:f>Sheet1!$B$2:$B$4</c:f>
              <c:numCache>
                <c:formatCode>General</c:formatCode>
                <c:ptCount val="3"/>
                <c:pt idx="0">
                  <c:v>300.0</c:v>
                </c:pt>
                <c:pt idx="1">
                  <c:v>133.0</c:v>
                </c:pt>
                <c:pt idx="2">
                  <c:v>133.0</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MassHealth Child</c:v>
                </c:pt>
                <c:pt idx="1">
                  <c:v>MassHealth Adult</c:v>
                </c:pt>
                <c:pt idx="2">
                  <c:v>Health Connector Plans</c:v>
                </c:pt>
              </c:strCache>
            </c:strRef>
          </c:cat>
          <c:val>
            <c:numRef>
              <c:f>Sheet1!$C$2:$C$4</c:f>
              <c:numCache>
                <c:formatCode>General</c:formatCode>
                <c:ptCount val="3"/>
                <c:pt idx="0">
                  <c:v>0.0</c:v>
                </c:pt>
                <c:pt idx="1">
                  <c:v>0.0</c:v>
                </c:pt>
                <c:pt idx="2">
                  <c:v>167.0</c:v>
                </c:pt>
              </c:numCache>
            </c:numRef>
          </c:val>
        </c:ser>
        <c:ser>
          <c:idx val="2"/>
          <c:order val="2"/>
          <c:tx>
            <c:strRef>
              <c:f>Sheet1!$D$1</c:f>
              <c:strCache>
                <c:ptCount val="1"/>
                <c:pt idx="0">
                  <c:v>Series 3</c:v>
                </c:pt>
              </c:strCache>
            </c:strRef>
          </c:tx>
          <c:spPr>
            <a:solidFill>
              <a:srgbClr val="00B0F0"/>
            </a:solidFill>
            <a:ln>
              <a:noFill/>
            </a:ln>
            <a:effectLst/>
          </c:spPr>
          <c:invertIfNegative val="0"/>
          <c:cat>
            <c:strRef>
              <c:f>Sheet1!$A$2:$A$4</c:f>
              <c:strCache>
                <c:ptCount val="3"/>
                <c:pt idx="0">
                  <c:v>MassHealth Child</c:v>
                </c:pt>
                <c:pt idx="1">
                  <c:v>MassHealth Adult</c:v>
                </c:pt>
                <c:pt idx="2">
                  <c:v>Health Connector Plans</c:v>
                </c:pt>
              </c:strCache>
            </c:strRef>
          </c:cat>
          <c:val>
            <c:numRef>
              <c:f>Sheet1!$D$2:$D$4</c:f>
              <c:numCache>
                <c:formatCode>General</c:formatCode>
                <c:ptCount val="3"/>
                <c:pt idx="0">
                  <c:v>0.0</c:v>
                </c:pt>
                <c:pt idx="1">
                  <c:v>0.0</c:v>
                </c:pt>
                <c:pt idx="2">
                  <c:v>100.0</c:v>
                </c:pt>
              </c:numCache>
            </c:numRef>
          </c:val>
        </c:ser>
        <c:ser>
          <c:idx val="3"/>
          <c:order val="3"/>
          <c:tx>
            <c:strRef>
              <c:f>Sheet1!$E$1</c:f>
              <c:strCache>
                <c:ptCount val="1"/>
                <c:pt idx="0">
                  <c:v>Series 4</c:v>
                </c:pt>
              </c:strCache>
            </c:strRef>
          </c:tx>
          <c:spPr>
            <a:solidFill>
              <a:srgbClr val="0070C0"/>
            </a:solidFill>
            <a:ln>
              <a:noFill/>
            </a:ln>
            <a:effectLst/>
          </c:spPr>
          <c:invertIfNegative val="0"/>
          <c:cat>
            <c:strRef>
              <c:f>Sheet1!$A$2:$A$4</c:f>
              <c:strCache>
                <c:ptCount val="3"/>
                <c:pt idx="0">
                  <c:v>MassHealth Child</c:v>
                </c:pt>
                <c:pt idx="1">
                  <c:v>MassHealth Adult</c:v>
                </c:pt>
                <c:pt idx="2">
                  <c:v>Health Connector Plans</c:v>
                </c:pt>
              </c:strCache>
            </c:strRef>
          </c:cat>
          <c:val>
            <c:numRef>
              <c:f>Sheet1!$E$2:$E$4</c:f>
              <c:numCache>
                <c:formatCode>General</c:formatCode>
                <c:ptCount val="3"/>
                <c:pt idx="2">
                  <c:v>100.0</c:v>
                </c:pt>
              </c:numCache>
            </c:numRef>
          </c:val>
        </c:ser>
        <c:dLbls>
          <c:showLegendKey val="0"/>
          <c:showVal val="0"/>
          <c:showCatName val="0"/>
          <c:showSerName val="0"/>
          <c:showPercent val="0"/>
          <c:showBubbleSize val="0"/>
        </c:dLbls>
        <c:gapWidth val="67"/>
        <c:overlap val="100"/>
        <c:axId val="2111120392"/>
        <c:axId val="2111124232"/>
      </c:barChart>
      <c:catAx>
        <c:axId val="211112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124232"/>
        <c:crosses val="autoZero"/>
        <c:auto val="1"/>
        <c:lblAlgn val="ctr"/>
        <c:lblOffset val="100"/>
        <c:noMultiLvlLbl val="0"/>
      </c:catAx>
      <c:valAx>
        <c:axId val="2111124232"/>
        <c:scaling>
          <c:orientation val="minMax"/>
          <c:max val="500.0"/>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smtClean="0"/>
                  <a:t>Percentage of FPL</a:t>
                </a:r>
                <a:endParaRPr lang="en-US" sz="1200" dirty="0"/>
              </a:p>
            </c:rich>
          </c:tx>
          <c:layout>
            <c:manualLayout>
              <c:xMode val="edge"/>
              <c:yMode val="edge"/>
              <c:x val="0.00275262852311335"/>
              <c:y val="0.27273736246935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12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920" b="0" i="0" u="none" strike="noStrike" kern="1200" spc="0" baseline="0">
                <a:solidFill>
                  <a:schemeClr val="tx1"/>
                </a:solidFill>
                <a:latin typeface="Franklin Gothic Book" panose="020B0503020102020204" pitchFamily="34" charset="0"/>
                <a:ea typeface="+mn-ea"/>
                <a:cs typeface="+mn-cs"/>
                <a:sym typeface="Rockwell" pitchFamily="18" charset="0"/>
              </a:defRPr>
            </a:pPr>
            <a:r>
              <a:rPr lang="en-US"/>
              <a:t>Illustration of ConnectorCare Funding Streams</a:t>
            </a:r>
          </a:p>
        </c:rich>
      </c:tx>
      <c:layout>
        <c:manualLayout>
          <c:xMode val="edge"/>
          <c:yMode val="edge"/>
          <c:x val="0.274487987078538"/>
          <c:y val="0.0194343141317862"/>
        </c:manualLayout>
      </c:layout>
      <c:overlay val="0"/>
      <c:spPr>
        <a:noFill/>
        <a:ln>
          <a:noFill/>
        </a:ln>
        <a:effectLst/>
      </c:spPr>
    </c:title>
    <c:autoTitleDeleted val="0"/>
    <c:plotArea>
      <c:layout>
        <c:manualLayout>
          <c:layoutTarget val="inner"/>
          <c:xMode val="edge"/>
          <c:yMode val="edge"/>
          <c:x val="0.257407836101626"/>
          <c:y val="0.0955518879936468"/>
          <c:w val="0.701416593759113"/>
          <c:h val="0.729291226973666"/>
        </c:manualLayout>
      </c:layout>
      <c:barChart>
        <c:barDir val="bar"/>
        <c:grouping val="stacked"/>
        <c:varyColors val="0"/>
        <c:ser>
          <c:idx val="0"/>
          <c:order val="0"/>
          <c:tx>
            <c:strRef>
              <c:f>Sheet1!$B$1</c:f>
              <c:strCache>
                <c:ptCount val="1"/>
                <c:pt idx="0">
                  <c:v>APTC</c:v>
                </c:pt>
              </c:strCache>
            </c:strRef>
          </c:tx>
          <c:spPr>
            <a:solidFill>
              <a:srgbClr val="006595"/>
            </a:solidFill>
            <a:ln>
              <a:noFill/>
            </a:ln>
            <a:effectLst/>
          </c:spPr>
          <c:invertIfNegative val="0"/>
          <c:cat>
            <c:strRef>
              <c:f>Sheet1!$A$2:$A$4</c:f>
              <c:strCache>
                <c:ptCount val="3"/>
                <c:pt idx="0">
                  <c:v>ConnectorCare (2018)</c:v>
                </c:pt>
                <c:pt idx="1">
                  <c:v>ConnectorCare (2017)</c:v>
                </c:pt>
                <c:pt idx="2">
                  <c:v>Unsubsidized</c:v>
                </c:pt>
              </c:strCache>
            </c:strRef>
          </c:cat>
          <c:val>
            <c:numRef>
              <c:f>Sheet1!$B$2:$B$4</c:f>
              <c:numCache>
                <c:formatCode>General</c:formatCode>
                <c:ptCount val="3"/>
                <c:pt idx="0">
                  <c:v>0.54</c:v>
                </c:pt>
                <c:pt idx="1">
                  <c:v>0.43</c:v>
                </c:pt>
                <c:pt idx="2">
                  <c:v>0.0</c:v>
                </c:pt>
              </c:numCache>
            </c:numRef>
          </c:val>
        </c:ser>
        <c:ser>
          <c:idx val="1"/>
          <c:order val="1"/>
          <c:tx>
            <c:strRef>
              <c:f>Sheet1!$C$1</c:f>
              <c:strCache>
                <c:ptCount val="1"/>
                <c:pt idx="0">
                  <c:v>State Wrap</c:v>
                </c:pt>
              </c:strCache>
            </c:strRef>
          </c:tx>
          <c:spPr>
            <a:solidFill>
              <a:srgbClr val="5B9BD5"/>
            </a:solidFill>
            <a:ln>
              <a:noFill/>
            </a:ln>
            <a:effectLst/>
          </c:spPr>
          <c:invertIfNegative val="0"/>
          <c:cat>
            <c:strRef>
              <c:f>Sheet1!$A$2:$A$4</c:f>
              <c:strCache>
                <c:ptCount val="3"/>
                <c:pt idx="0">
                  <c:v>ConnectorCare (2018)</c:v>
                </c:pt>
                <c:pt idx="1">
                  <c:v>ConnectorCare (2017)</c:v>
                </c:pt>
                <c:pt idx="2">
                  <c:v>Unsubsidized</c:v>
                </c:pt>
              </c:strCache>
            </c:strRef>
          </c:cat>
          <c:val>
            <c:numRef>
              <c:f>Sheet1!$C$2:$C$4</c:f>
              <c:numCache>
                <c:formatCode>General</c:formatCode>
                <c:ptCount val="3"/>
                <c:pt idx="0">
                  <c:v>0.13</c:v>
                </c:pt>
                <c:pt idx="1">
                  <c:v>0.13</c:v>
                </c:pt>
                <c:pt idx="2">
                  <c:v>0.0</c:v>
                </c:pt>
              </c:numCache>
            </c:numRef>
          </c:val>
        </c:ser>
        <c:ser>
          <c:idx val="2"/>
          <c:order val="2"/>
          <c:tx>
            <c:strRef>
              <c:f>Sheet1!$D$1</c:f>
              <c:strCache>
                <c:ptCount val="1"/>
                <c:pt idx="0">
                  <c:v>Enrollee Contribution</c:v>
                </c:pt>
              </c:strCache>
            </c:strRef>
          </c:tx>
          <c:spPr>
            <a:solidFill>
              <a:srgbClr val="00B0F0"/>
            </a:solidFill>
            <a:ln>
              <a:noFill/>
            </a:ln>
            <a:effectLst/>
          </c:spPr>
          <c:invertIfNegative val="0"/>
          <c:cat>
            <c:strRef>
              <c:f>Sheet1!$A$2:$A$4</c:f>
              <c:strCache>
                <c:ptCount val="3"/>
                <c:pt idx="0">
                  <c:v>ConnectorCare (2018)</c:v>
                </c:pt>
                <c:pt idx="1">
                  <c:v>ConnectorCare (2017)</c:v>
                </c:pt>
                <c:pt idx="2">
                  <c:v>Unsubsidized</c:v>
                </c:pt>
              </c:strCache>
            </c:strRef>
          </c:cat>
          <c:val>
            <c:numRef>
              <c:f>Sheet1!$D$2:$D$4</c:f>
              <c:numCache>
                <c:formatCode>General</c:formatCode>
                <c:ptCount val="3"/>
                <c:pt idx="0">
                  <c:v>0.17</c:v>
                </c:pt>
                <c:pt idx="1">
                  <c:v>0.17</c:v>
                </c:pt>
                <c:pt idx="2">
                  <c:v>0.7</c:v>
                </c:pt>
              </c:numCache>
            </c:numRef>
          </c:val>
        </c:ser>
        <c:ser>
          <c:idx val="3"/>
          <c:order val="3"/>
          <c:tx>
            <c:strRef>
              <c:f>Sheet1!$E$1</c:f>
              <c:strCache>
                <c:ptCount val="1"/>
                <c:pt idx="0">
                  <c:v>Fed CSR</c:v>
                </c:pt>
              </c:strCache>
            </c:strRef>
          </c:tx>
          <c:spPr>
            <a:solidFill>
              <a:srgbClr val="FF9900"/>
            </a:solidFill>
            <a:ln>
              <a:noFill/>
            </a:ln>
            <a:effectLst/>
          </c:spPr>
          <c:invertIfNegative val="0"/>
          <c:cat>
            <c:strRef>
              <c:f>Sheet1!$A$2:$A$4</c:f>
              <c:strCache>
                <c:ptCount val="3"/>
                <c:pt idx="0">
                  <c:v>ConnectorCare (2018)</c:v>
                </c:pt>
                <c:pt idx="1">
                  <c:v>ConnectorCare (2017)</c:v>
                </c:pt>
                <c:pt idx="2">
                  <c:v>Unsubsidized</c:v>
                </c:pt>
              </c:strCache>
            </c:strRef>
          </c:cat>
          <c:val>
            <c:numRef>
              <c:f>Sheet1!$E$2:$E$4</c:f>
              <c:numCache>
                <c:formatCode>General</c:formatCode>
                <c:ptCount val="3"/>
                <c:pt idx="0">
                  <c:v>0.0</c:v>
                </c:pt>
                <c:pt idx="1">
                  <c:v>0.11</c:v>
                </c:pt>
                <c:pt idx="2">
                  <c:v>0.0</c:v>
                </c:pt>
              </c:numCache>
            </c:numRef>
          </c:val>
        </c:ser>
        <c:ser>
          <c:idx val="4"/>
          <c:order val="4"/>
          <c:tx>
            <c:strRef>
              <c:f>Sheet1!$F$1</c:f>
              <c:strCache>
                <c:ptCount val="1"/>
                <c:pt idx="0">
                  <c:v>State CSR</c:v>
                </c:pt>
              </c:strCache>
            </c:strRef>
          </c:tx>
          <c:spPr>
            <a:solidFill>
              <a:srgbClr val="92D050"/>
            </a:solidFill>
            <a:ln>
              <a:noFill/>
            </a:ln>
            <a:effectLst/>
          </c:spPr>
          <c:invertIfNegative val="0"/>
          <c:cat>
            <c:strRef>
              <c:f>Sheet1!$A$2:$A$4</c:f>
              <c:strCache>
                <c:ptCount val="3"/>
                <c:pt idx="0">
                  <c:v>ConnectorCare (2018)</c:v>
                </c:pt>
                <c:pt idx="1">
                  <c:v>ConnectorCare (2017)</c:v>
                </c:pt>
                <c:pt idx="2">
                  <c:v>Unsubsidized</c:v>
                </c:pt>
              </c:strCache>
            </c:strRef>
          </c:cat>
          <c:val>
            <c:numRef>
              <c:f>Sheet1!$F$2:$F$4</c:f>
              <c:numCache>
                <c:formatCode>General</c:formatCode>
                <c:ptCount val="3"/>
                <c:pt idx="0">
                  <c:v>0.12</c:v>
                </c:pt>
                <c:pt idx="1">
                  <c:v>0.12</c:v>
                </c:pt>
                <c:pt idx="2">
                  <c:v>0.0</c:v>
                </c:pt>
              </c:numCache>
            </c:numRef>
          </c:val>
        </c:ser>
        <c:ser>
          <c:idx val="5"/>
          <c:order val="5"/>
          <c:tx>
            <c:strRef>
              <c:f>Sheet1!$G$1</c:f>
              <c:strCache>
                <c:ptCount val="1"/>
                <c:pt idx="0">
                  <c:v>Member Cost Sharing</c:v>
                </c:pt>
              </c:strCache>
            </c:strRef>
          </c:tx>
          <c:spPr>
            <a:solidFill>
              <a:srgbClr val="00B050"/>
            </a:solidFill>
            <a:ln>
              <a:noFill/>
            </a:ln>
            <a:effectLst/>
          </c:spPr>
          <c:invertIfNegative val="0"/>
          <c:cat>
            <c:strRef>
              <c:f>Sheet1!$A$2:$A$4</c:f>
              <c:strCache>
                <c:ptCount val="3"/>
                <c:pt idx="0">
                  <c:v>ConnectorCare (2018)</c:v>
                </c:pt>
                <c:pt idx="1">
                  <c:v>ConnectorCare (2017)</c:v>
                </c:pt>
                <c:pt idx="2">
                  <c:v>Unsubsidized</c:v>
                </c:pt>
              </c:strCache>
            </c:strRef>
          </c:cat>
          <c:val>
            <c:numRef>
              <c:f>Sheet1!$G$2:$G$4</c:f>
              <c:numCache>
                <c:formatCode>General</c:formatCode>
                <c:ptCount val="3"/>
                <c:pt idx="0">
                  <c:v>0.04</c:v>
                </c:pt>
                <c:pt idx="1">
                  <c:v>0.04</c:v>
                </c:pt>
                <c:pt idx="2">
                  <c:v>0.3</c:v>
                </c:pt>
              </c:numCache>
            </c:numRef>
          </c:val>
        </c:ser>
        <c:dLbls>
          <c:showLegendKey val="0"/>
          <c:showVal val="0"/>
          <c:showCatName val="0"/>
          <c:showSerName val="0"/>
          <c:showPercent val="0"/>
          <c:showBubbleSize val="0"/>
        </c:dLbls>
        <c:gapWidth val="150"/>
        <c:overlap val="100"/>
        <c:axId val="2130973672"/>
        <c:axId val="2130977432"/>
      </c:barChart>
      <c:catAx>
        <c:axId val="2130973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solidFill>
                <a:latin typeface="Franklin Gothic Book" panose="020B0503020102020204" pitchFamily="34" charset="0"/>
                <a:ea typeface="+mn-ea"/>
                <a:cs typeface="+mn-cs"/>
                <a:sym typeface="Rockwell" pitchFamily="18" charset="0"/>
              </a:defRPr>
            </a:pPr>
            <a:endParaRPr lang="en-US"/>
          </a:p>
        </c:txPr>
        <c:crossAx val="2130977432"/>
        <c:crosses val="autoZero"/>
        <c:auto val="1"/>
        <c:lblAlgn val="ctr"/>
        <c:lblOffset val="100"/>
        <c:noMultiLvlLbl val="0"/>
      </c:catAx>
      <c:valAx>
        <c:axId val="2130977432"/>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Franklin Gothic Book" panose="020B0503020102020204" pitchFamily="34" charset="0"/>
                <a:ea typeface="+mn-ea"/>
                <a:cs typeface="+mn-cs"/>
                <a:sym typeface="Rockwell" pitchFamily="18" charset="0"/>
              </a:defRPr>
            </a:pPr>
            <a:endParaRPr lang="en-US"/>
          </a:p>
        </c:txPr>
        <c:crossAx val="2130973672"/>
        <c:crosses val="autoZero"/>
        <c:crossBetween val="between"/>
        <c:majorUnit val="0.2"/>
      </c:valAx>
      <c:spPr>
        <a:noFill/>
        <a:ln w="25400">
          <a:noFill/>
        </a:ln>
        <a:effectLst/>
      </c:spPr>
    </c:plotArea>
    <c:legend>
      <c:legendPos val="b"/>
      <c:layout>
        <c:manualLayout>
          <c:xMode val="edge"/>
          <c:yMode val="edge"/>
          <c:x val="0.0331972536114873"/>
          <c:y val="0.88879615048119"/>
          <c:w val="0.940195347762819"/>
          <c:h val="0.111203813021501"/>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ranklin Gothic Book" panose="020B0503020102020204" pitchFamily="34" charset="0"/>
              <a:ea typeface="+mn-ea"/>
              <a:cs typeface="+mn-cs"/>
              <a:sym typeface="Rockwell" pitchFamily="18" charset="0"/>
            </a:defRPr>
          </a:pPr>
          <a:endParaRPr lang="en-US"/>
        </a:p>
      </c:txPr>
    </c:legend>
    <c:plotVisOnly val="1"/>
    <c:dispBlanksAs val="gap"/>
    <c:showDLblsOverMax val="0"/>
  </c:chart>
  <c:spPr>
    <a:noFill/>
    <a:ln>
      <a:noFill/>
    </a:ln>
    <a:effectLst/>
  </c:spPr>
  <c:txPr>
    <a:bodyPr/>
    <a:lstStyle/>
    <a:p>
      <a:pPr marL="347663" lvl="1" indent="-347663" algn="l" rtl="0" eaLnBrk="0" fontAlgn="base" hangingPunct="0">
        <a:lnSpc>
          <a:spcPct val="114000"/>
        </a:lnSpc>
        <a:spcBef>
          <a:spcPts val="600"/>
        </a:spcBef>
        <a:spcAft>
          <a:spcPts val="600"/>
        </a:spcAft>
        <a:buClr>
          <a:srgbClr val="5C5A5A"/>
        </a:buClr>
        <a:buSzPct val="100000"/>
        <a:buFont typeface="Symbol" pitchFamily="18" charset="2"/>
        <a:buChar char="·"/>
        <a:tabLst/>
        <a:defRPr lang="en-US" sz="1600">
          <a:solidFill>
            <a:schemeClr val="tx1"/>
          </a:solidFill>
          <a:latin typeface="Franklin Gothic Book" panose="020B0503020102020204" pitchFamily="34" charset="0"/>
          <a:ea typeface="+mn-ea"/>
          <a:cs typeface="+mn-cs"/>
          <a:sym typeface="Rockwell"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0.png"/><Relationship Id="rId2" Type="http://schemas.microsoft.com/office/2007/relationships/hdphoto" Target="../media/hdphoto1.wdp"/><Relationship Id="rId3"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png"/><Relationship Id="rId2" Type="http://schemas.microsoft.com/office/2007/relationships/hdphoto" Target="../media/hdphoto1.wdp"/><Relationship Id="rId3"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23221-8E05-4BF8-AE38-7BAC4FAEA2E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9BF86910-489B-4464-BA74-EDFB87F733D4}">
      <dgm:prSet phldrT="[Text]" custT="1"/>
      <dgm:spPr/>
      <dgm:t>
        <a:bodyPr/>
        <a:lstStyle/>
        <a:p>
          <a:pPr algn="ctr"/>
          <a:r>
            <a:rPr lang="en-US" sz="1400" dirty="0" smtClean="0">
              <a:latin typeface="Franklin Gothic Book" panose="020B0503020102020204" pitchFamily="34" charset="0"/>
            </a:rPr>
            <a:t>Federal Small Business </a:t>
          </a:r>
        </a:p>
        <a:p>
          <a:pPr algn="ctr"/>
          <a:r>
            <a:rPr lang="en-US" sz="1400" dirty="0" smtClean="0">
              <a:latin typeface="Franklin Gothic Book" panose="020B0503020102020204" pitchFamily="34" charset="0"/>
            </a:rPr>
            <a:t>Health Care Tax Credit </a:t>
          </a:r>
          <a:endParaRPr lang="en-US" sz="1400" dirty="0">
            <a:latin typeface="Franklin Gothic Book" panose="020B0503020102020204" pitchFamily="34" charset="0"/>
          </a:endParaRPr>
        </a:p>
      </dgm:t>
    </dgm:pt>
    <dgm:pt modelId="{81ED3B50-799E-4DB5-8B05-8F06D0195C86}" type="parTrans" cxnId="{ED4183F3-18D6-4473-80DD-E77A476F0ED3}">
      <dgm:prSet/>
      <dgm:spPr/>
      <dgm:t>
        <a:bodyPr/>
        <a:lstStyle/>
        <a:p>
          <a:endParaRPr lang="en-US"/>
        </a:p>
      </dgm:t>
    </dgm:pt>
    <dgm:pt modelId="{A3D62D0C-EE03-44DC-8E34-EA33105B0FE8}" type="sibTrans" cxnId="{ED4183F3-18D6-4473-80DD-E77A476F0ED3}">
      <dgm:prSet/>
      <dgm:spPr/>
      <dgm:t>
        <a:bodyPr/>
        <a:lstStyle/>
        <a:p>
          <a:endParaRPr lang="en-US"/>
        </a:p>
      </dgm:t>
    </dgm:pt>
    <dgm:pt modelId="{F450261A-0F45-4D57-A316-E2F869F63D59}">
      <dgm:prSet phldrT="[Text]" custT="1"/>
      <dgm:spPr/>
      <dgm:t>
        <a:bodyPr/>
        <a:lstStyle/>
        <a:p>
          <a:pPr algn="ctr"/>
          <a:r>
            <a:rPr lang="en-US" sz="1400" dirty="0" smtClean="0">
              <a:solidFill>
                <a:schemeClr val="tx1"/>
              </a:solidFill>
              <a:latin typeface="Franklin Gothic Book" panose="020B0503020102020204" pitchFamily="34" charset="0"/>
            </a:rPr>
            <a:t>MA Small Group</a:t>
          </a:r>
        </a:p>
        <a:p>
          <a:pPr algn="ctr"/>
          <a:r>
            <a:rPr lang="en-US" sz="1400" dirty="0" smtClean="0">
              <a:solidFill>
                <a:schemeClr val="tx1"/>
              </a:solidFill>
              <a:latin typeface="Franklin Gothic Book" panose="020B0503020102020204" pitchFamily="34" charset="0"/>
            </a:rPr>
            <a:t> Wellness Rebate</a:t>
          </a:r>
          <a:endParaRPr lang="en-US" sz="1400" dirty="0">
            <a:solidFill>
              <a:schemeClr val="tx1"/>
            </a:solidFill>
            <a:latin typeface="Franklin Gothic Book" panose="020B0503020102020204" pitchFamily="34" charset="0"/>
          </a:endParaRPr>
        </a:p>
      </dgm:t>
    </dgm:pt>
    <dgm:pt modelId="{7DB213F8-CCA0-42AD-8F9F-FB0FA8A0733A}" type="parTrans" cxnId="{C683CEA2-C5B2-461C-8757-B32C735519B5}">
      <dgm:prSet/>
      <dgm:spPr/>
      <dgm:t>
        <a:bodyPr/>
        <a:lstStyle/>
        <a:p>
          <a:endParaRPr lang="en-US"/>
        </a:p>
      </dgm:t>
    </dgm:pt>
    <dgm:pt modelId="{3A3D9D2C-E264-4085-B8BB-FFF6BF81FA4F}" type="sibTrans" cxnId="{C683CEA2-C5B2-461C-8757-B32C735519B5}">
      <dgm:prSet/>
      <dgm:spPr/>
      <dgm:t>
        <a:bodyPr/>
        <a:lstStyle/>
        <a:p>
          <a:endParaRPr lang="en-US"/>
        </a:p>
      </dgm:t>
    </dgm:pt>
    <dgm:pt modelId="{0F62B223-C741-4730-AA48-C8B5ED6DF3E4}">
      <dgm:prSet phldrT="[Text]"/>
      <dgm:spPr/>
      <dgm:t>
        <a:bodyPr/>
        <a:lstStyle/>
        <a:p>
          <a:r>
            <a:rPr lang="en-US" dirty="0" smtClean="0">
              <a:solidFill>
                <a:schemeClr val="bg1"/>
              </a:solidFill>
            </a:rPr>
            <a:t>a</a:t>
          </a:r>
          <a:endParaRPr lang="en-US" dirty="0">
            <a:solidFill>
              <a:schemeClr val="bg1"/>
            </a:solidFill>
          </a:endParaRPr>
        </a:p>
      </dgm:t>
    </dgm:pt>
    <dgm:pt modelId="{44F685C3-7C58-46DA-9B29-5BD6D4FD7B8D}" type="parTrans" cxnId="{5A17F9D3-C34F-4E1F-9F22-BB928AAF9A58}">
      <dgm:prSet/>
      <dgm:spPr/>
      <dgm:t>
        <a:bodyPr/>
        <a:lstStyle/>
        <a:p>
          <a:endParaRPr lang="en-US"/>
        </a:p>
      </dgm:t>
    </dgm:pt>
    <dgm:pt modelId="{0DE9A124-1EA6-420A-AA9A-EF03250BF5C1}" type="sibTrans" cxnId="{5A17F9D3-C34F-4E1F-9F22-BB928AAF9A58}">
      <dgm:prSet/>
      <dgm:spPr/>
      <dgm:t>
        <a:bodyPr/>
        <a:lstStyle/>
        <a:p>
          <a:endParaRPr lang="en-US"/>
        </a:p>
      </dgm:t>
    </dgm:pt>
    <dgm:pt modelId="{CB12ACEB-834D-466F-BC1A-DE8B19746672}">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u="sng" dirty="0" smtClean="0">
              <a:latin typeface="Franklin Gothic Book" panose="020B0503020102020204" pitchFamily="34" charset="0"/>
            </a:rPr>
            <a:t>Employer eligibility</a:t>
          </a:r>
          <a:r>
            <a:rPr lang="en-US" sz="1100" dirty="0" smtClean="0">
              <a:latin typeface="Franklin Gothic Book" panose="020B0503020102020204" pitchFamily="34" charset="0"/>
            </a:rPr>
            <a:t>: </a:t>
          </a:r>
          <a:endParaRPr lang="en-US" sz="1100" dirty="0">
            <a:latin typeface="Franklin Gothic Book" panose="020B0503020102020204" pitchFamily="34" charset="0"/>
          </a:endParaRPr>
        </a:p>
      </dgm:t>
    </dgm:pt>
    <dgm:pt modelId="{BB85052A-E81C-41C6-BA63-17B15FBC6520}" type="parTrans" cxnId="{ADF52162-411C-4D57-8CF4-B2C141D5703C}">
      <dgm:prSet/>
      <dgm:spPr/>
      <dgm:t>
        <a:bodyPr/>
        <a:lstStyle/>
        <a:p>
          <a:endParaRPr lang="en-US"/>
        </a:p>
      </dgm:t>
    </dgm:pt>
    <dgm:pt modelId="{0722295F-1C99-4E9C-8C60-508FBE43F3CD}" type="sibTrans" cxnId="{ADF52162-411C-4D57-8CF4-B2C141D5703C}">
      <dgm:prSet/>
      <dgm:spPr/>
      <dgm:t>
        <a:bodyPr/>
        <a:lstStyle/>
        <a:p>
          <a:endParaRPr lang="en-US"/>
        </a:p>
      </dgm:t>
    </dgm:pt>
    <dgm:pt modelId="{A03449E5-70E4-43CA-B120-D3EB55B54CF2}">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u="sng" dirty="0" smtClean="0">
              <a:latin typeface="Franklin Gothic Book" panose="020B0503020102020204" pitchFamily="34" charset="0"/>
            </a:rPr>
            <a:t>How to claim</a:t>
          </a:r>
          <a:r>
            <a:rPr lang="en-US" sz="1100" dirty="0" smtClean="0">
              <a:latin typeface="Franklin Gothic Book" panose="020B0503020102020204" pitchFamily="34" charset="0"/>
            </a:rPr>
            <a:t>:</a:t>
          </a:r>
          <a:endParaRPr lang="en-US" sz="1100" dirty="0">
            <a:latin typeface="Franklin Gothic Book" panose="020B0503020102020204" pitchFamily="34" charset="0"/>
          </a:endParaRPr>
        </a:p>
      </dgm:t>
    </dgm:pt>
    <dgm:pt modelId="{A050F5B1-DE20-4C14-9AF4-CAD964A8F304}" type="parTrans" cxnId="{7BAFBA20-8983-4715-BA82-34D02BBF1E5D}">
      <dgm:prSet/>
      <dgm:spPr/>
      <dgm:t>
        <a:bodyPr/>
        <a:lstStyle/>
        <a:p>
          <a:endParaRPr lang="en-US"/>
        </a:p>
      </dgm:t>
    </dgm:pt>
    <dgm:pt modelId="{8C7AAC5A-FFDB-406F-B782-FA6143C6A45F}" type="sibTrans" cxnId="{7BAFBA20-8983-4715-BA82-34D02BBF1E5D}">
      <dgm:prSet/>
      <dgm:spPr/>
      <dgm:t>
        <a:bodyPr/>
        <a:lstStyle/>
        <a:p>
          <a:endParaRPr lang="en-US"/>
        </a:p>
      </dgm:t>
    </dgm:pt>
    <dgm:pt modelId="{6A790106-1BE7-41B1-8F0A-9F96333AE58B}">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u="sng" dirty="0" smtClean="0">
              <a:latin typeface="Franklin Gothic Book" panose="020B0503020102020204" pitchFamily="34" charset="0"/>
            </a:rPr>
            <a:t>Assistance amount</a:t>
          </a:r>
          <a:r>
            <a:rPr lang="en-US" sz="1100" dirty="0" smtClean="0">
              <a:latin typeface="Franklin Gothic Book" panose="020B0503020102020204" pitchFamily="34" charset="0"/>
            </a:rPr>
            <a:t>:</a:t>
          </a:r>
          <a:endParaRPr lang="en-US" sz="1100" dirty="0">
            <a:latin typeface="Franklin Gothic Book" panose="020B0503020102020204" pitchFamily="34" charset="0"/>
          </a:endParaRPr>
        </a:p>
      </dgm:t>
    </dgm:pt>
    <dgm:pt modelId="{03AFF99C-684B-481D-ABE7-5CE205B772DD}" type="parTrans" cxnId="{26D3CB5C-82B2-4B87-A9A4-55F20FC2FB67}">
      <dgm:prSet/>
      <dgm:spPr/>
      <dgm:t>
        <a:bodyPr/>
        <a:lstStyle/>
        <a:p>
          <a:endParaRPr lang="en-US"/>
        </a:p>
      </dgm:t>
    </dgm:pt>
    <dgm:pt modelId="{52F257FB-E34C-4468-B645-14069EB2EF9D}" type="sibTrans" cxnId="{26D3CB5C-82B2-4B87-A9A4-55F20FC2FB67}">
      <dgm:prSet/>
      <dgm:spPr/>
      <dgm:t>
        <a:bodyPr/>
        <a:lstStyle/>
        <a:p>
          <a:endParaRPr lang="en-US"/>
        </a:p>
      </dgm:t>
    </dgm:pt>
    <dgm:pt modelId="{25D5145B-43BB-43B2-85C0-A6E5AFC980C5}">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Rebate can be up to 15% of employer’s share of group plan premium</a:t>
          </a:r>
          <a:endParaRPr lang="en-US" sz="1100" dirty="0">
            <a:latin typeface="Franklin Gothic Book" panose="020B0503020102020204" pitchFamily="34" charset="0"/>
          </a:endParaRPr>
        </a:p>
      </dgm:t>
    </dgm:pt>
    <dgm:pt modelId="{8E8CBCCC-348C-4AE0-9C22-E265433FA302}" type="parTrans" cxnId="{EEA1686C-D8B1-4F42-B55C-74A62709A2C6}">
      <dgm:prSet/>
      <dgm:spPr/>
      <dgm:t>
        <a:bodyPr/>
        <a:lstStyle/>
        <a:p>
          <a:endParaRPr lang="en-US"/>
        </a:p>
      </dgm:t>
    </dgm:pt>
    <dgm:pt modelId="{4B71B7CE-FB99-4419-BF6C-D336A42E5A23}" type="sibTrans" cxnId="{EEA1686C-D8B1-4F42-B55C-74A62709A2C6}">
      <dgm:prSet/>
      <dgm:spPr/>
      <dgm:t>
        <a:bodyPr/>
        <a:lstStyle/>
        <a:p>
          <a:endParaRPr lang="en-US"/>
        </a:p>
      </dgm:t>
    </dgm:pt>
    <dgm:pt modelId="{BA4C8E59-C711-4507-879A-23F76BFF5ADA}">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u="sng" dirty="0" smtClean="0">
              <a:latin typeface="Franklin Gothic Book" panose="020B0503020102020204" pitchFamily="34" charset="0"/>
            </a:rPr>
            <a:t>Employer eligibility</a:t>
          </a:r>
          <a:r>
            <a:rPr lang="en-US" sz="1100" dirty="0" smtClean="0">
              <a:latin typeface="Franklin Gothic Book" panose="020B0503020102020204" pitchFamily="34" charset="0"/>
            </a:rPr>
            <a:t>:</a:t>
          </a:r>
          <a:endParaRPr lang="en-US" sz="1100" dirty="0">
            <a:latin typeface="Franklin Gothic Book" panose="020B0503020102020204" pitchFamily="34" charset="0"/>
          </a:endParaRPr>
        </a:p>
      </dgm:t>
    </dgm:pt>
    <dgm:pt modelId="{84ECA9D4-F1C9-43F9-95BD-3AEC9FBB9620}" type="parTrans" cxnId="{8AB707B4-80BB-4715-BF08-F713DE8BCC2E}">
      <dgm:prSet/>
      <dgm:spPr/>
      <dgm:t>
        <a:bodyPr/>
        <a:lstStyle/>
        <a:p>
          <a:endParaRPr lang="en-US"/>
        </a:p>
      </dgm:t>
    </dgm:pt>
    <dgm:pt modelId="{1460E82A-9FBE-41DD-8F54-EAADD201828E}" type="sibTrans" cxnId="{8AB707B4-80BB-4715-BF08-F713DE8BCC2E}">
      <dgm:prSet/>
      <dgm:spPr/>
      <dgm:t>
        <a:bodyPr/>
        <a:lstStyle/>
        <a:p>
          <a:endParaRPr lang="en-US"/>
        </a:p>
      </dgm:t>
    </dgm:pt>
    <dgm:pt modelId="{5ACB72F0-7EA0-49A3-9D24-FF58EA068090}">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Up to 25 FTE (full-time equivalent employees)</a:t>
          </a:r>
          <a:endParaRPr lang="en-US" sz="1100" dirty="0">
            <a:latin typeface="Franklin Gothic Book" panose="020B0503020102020204" pitchFamily="34" charset="0"/>
          </a:endParaRPr>
        </a:p>
      </dgm:t>
    </dgm:pt>
    <dgm:pt modelId="{8A40B03F-D85D-48AB-B64D-D794338665CB}" type="parTrans" cxnId="{96AC0AFB-2A20-47C7-94B4-FB30B5F250D2}">
      <dgm:prSet/>
      <dgm:spPr/>
      <dgm:t>
        <a:bodyPr/>
        <a:lstStyle/>
        <a:p>
          <a:endParaRPr lang="en-US"/>
        </a:p>
      </dgm:t>
    </dgm:pt>
    <dgm:pt modelId="{067F473A-4803-4A0C-A485-E77EA0158FC6}" type="sibTrans" cxnId="{96AC0AFB-2A20-47C7-94B4-FB30B5F250D2}">
      <dgm:prSet/>
      <dgm:spPr/>
      <dgm:t>
        <a:bodyPr/>
        <a:lstStyle/>
        <a:p>
          <a:endParaRPr lang="en-US"/>
        </a:p>
      </dgm:t>
    </dgm:pt>
    <dgm:pt modelId="{3E8950F2-830E-4813-8F7C-F2EFD030E9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Average annual wages must be &lt;$52,000/year/FTE (adjusted for inflation)</a:t>
          </a:r>
          <a:endParaRPr lang="en-US" sz="1100" dirty="0">
            <a:latin typeface="Franklin Gothic Book" panose="020B0503020102020204" pitchFamily="34" charset="0"/>
          </a:endParaRPr>
        </a:p>
      </dgm:t>
    </dgm:pt>
    <dgm:pt modelId="{78717C05-8674-4189-BBAB-7356EE9545FD}" type="parTrans" cxnId="{5371F10D-CB06-40F6-A0B8-3955E1497E20}">
      <dgm:prSet/>
      <dgm:spPr/>
      <dgm:t>
        <a:bodyPr/>
        <a:lstStyle/>
        <a:p>
          <a:endParaRPr lang="en-US"/>
        </a:p>
      </dgm:t>
    </dgm:pt>
    <dgm:pt modelId="{4A6EA999-E6B6-4DDB-B977-F7609087DEA5}" type="sibTrans" cxnId="{5371F10D-CB06-40F6-A0B8-3955E1497E20}">
      <dgm:prSet/>
      <dgm:spPr/>
      <dgm:t>
        <a:bodyPr/>
        <a:lstStyle/>
        <a:p>
          <a:endParaRPr lang="en-US"/>
        </a:p>
      </dgm:t>
    </dgm:pt>
    <dgm:pt modelId="{4BF5B529-68FC-418C-8496-BA6DCF8FDB9E}">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Must cover at least 50% of cost of employee-only premiums </a:t>
          </a:r>
          <a:endParaRPr lang="en-US" sz="1100" dirty="0">
            <a:latin typeface="Franklin Gothic Book" panose="020B0503020102020204" pitchFamily="34" charset="0"/>
          </a:endParaRPr>
        </a:p>
      </dgm:t>
    </dgm:pt>
    <dgm:pt modelId="{605AE0D4-C98B-4B87-B662-164FC62FB1C1}" type="parTrans" cxnId="{E3F70D05-627C-4FFB-BD67-6F7D5410A087}">
      <dgm:prSet/>
      <dgm:spPr/>
      <dgm:t>
        <a:bodyPr/>
        <a:lstStyle/>
        <a:p>
          <a:endParaRPr lang="en-US"/>
        </a:p>
      </dgm:t>
    </dgm:pt>
    <dgm:pt modelId="{925A8D7B-137F-4B91-887F-D32302F4A209}" type="sibTrans" cxnId="{E3F70D05-627C-4FFB-BD67-6F7D5410A087}">
      <dgm:prSet/>
      <dgm:spPr/>
      <dgm:t>
        <a:bodyPr/>
        <a:lstStyle/>
        <a:p>
          <a:endParaRPr lang="en-US"/>
        </a:p>
      </dgm:t>
    </dgm:pt>
    <dgm:pt modelId="{10310575-92D7-4C04-A92B-04D36A138ACD}">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Up to 25 employees</a:t>
          </a:r>
          <a:endParaRPr lang="en-US" sz="1100" dirty="0">
            <a:latin typeface="Franklin Gothic Book" panose="020B0503020102020204" pitchFamily="34" charset="0"/>
          </a:endParaRPr>
        </a:p>
      </dgm:t>
    </dgm:pt>
    <dgm:pt modelId="{D6AC75CE-9CD9-471C-85A6-B3006927C928}" type="parTrans" cxnId="{99EFF81B-123F-478E-9703-0E9A44176104}">
      <dgm:prSet/>
      <dgm:spPr/>
      <dgm:t>
        <a:bodyPr/>
        <a:lstStyle/>
        <a:p>
          <a:endParaRPr lang="en-US"/>
        </a:p>
      </dgm:t>
    </dgm:pt>
    <dgm:pt modelId="{65407A76-C2A0-4EE9-9696-EA3AC10F828F}" type="sibTrans" cxnId="{99EFF81B-123F-478E-9703-0E9A44176104}">
      <dgm:prSet/>
      <dgm:spPr/>
      <dgm:t>
        <a:bodyPr/>
        <a:lstStyle/>
        <a:p>
          <a:endParaRPr lang="en-US"/>
        </a:p>
      </dgm:t>
    </dgm:pt>
    <dgm:pt modelId="{55F6E90A-418C-4923-B078-A2F0B3CA1B2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Credit can be up to 50% of premiums paid for small business employers</a:t>
          </a:r>
          <a:endParaRPr lang="en-US" sz="1100" dirty="0">
            <a:latin typeface="Franklin Gothic Book" panose="020B0503020102020204" pitchFamily="34" charset="0"/>
          </a:endParaRPr>
        </a:p>
      </dgm:t>
    </dgm:pt>
    <dgm:pt modelId="{D3974F02-5170-46F9-B1F2-0E5F4CB1A314}" type="parTrans" cxnId="{F1C6EDAE-A4A1-4C56-A035-5B70FC3D1845}">
      <dgm:prSet/>
      <dgm:spPr/>
      <dgm:t>
        <a:bodyPr/>
        <a:lstStyle/>
        <a:p>
          <a:endParaRPr lang="en-US"/>
        </a:p>
      </dgm:t>
    </dgm:pt>
    <dgm:pt modelId="{B9A28243-19E3-4219-AF2B-33E09B99B1B5}" type="sibTrans" cxnId="{F1C6EDAE-A4A1-4C56-A035-5B70FC3D1845}">
      <dgm:prSet/>
      <dgm:spPr/>
      <dgm:t>
        <a:bodyPr/>
        <a:lstStyle/>
        <a:p>
          <a:endParaRPr lang="en-US"/>
        </a:p>
      </dgm:t>
    </dgm:pt>
    <dgm:pt modelId="{5D213AA6-11B9-49B7-85B6-F227C5D481B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Credit can be up to 35% of premiums paid for small tax-exempt employers</a:t>
          </a:r>
          <a:endParaRPr lang="en-US" sz="1100" dirty="0">
            <a:latin typeface="Franklin Gothic Book" panose="020B0503020102020204" pitchFamily="34" charset="0"/>
          </a:endParaRPr>
        </a:p>
      </dgm:t>
    </dgm:pt>
    <dgm:pt modelId="{44CAE7C5-57D7-4C55-8010-D5D60BE8138A}" type="parTrans" cxnId="{97EF777A-3A49-4B5C-BFA8-0A30B265F4EC}">
      <dgm:prSet/>
      <dgm:spPr/>
      <dgm:t>
        <a:bodyPr/>
        <a:lstStyle/>
        <a:p>
          <a:endParaRPr lang="en-US"/>
        </a:p>
      </dgm:t>
    </dgm:pt>
    <dgm:pt modelId="{F9FB20B0-D986-4E32-A114-A303E41940F0}" type="sibTrans" cxnId="{97EF777A-3A49-4B5C-BFA8-0A30B265F4EC}">
      <dgm:prSet/>
      <dgm:spPr/>
      <dgm:t>
        <a:bodyPr/>
        <a:lstStyle/>
        <a:p>
          <a:endParaRPr lang="en-US"/>
        </a:p>
      </dgm:t>
    </dgm:pt>
    <dgm:pt modelId="{B1F44AC3-4B3A-4CA3-B78D-71A4C307ED28}">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Available for 2 consecutive taxable years</a:t>
          </a:r>
          <a:endParaRPr lang="en-US" sz="1100" dirty="0">
            <a:latin typeface="Franklin Gothic Book" panose="020B0503020102020204" pitchFamily="34" charset="0"/>
          </a:endParaRPr>
        </a:p>
      </dgm:t>
    </dgm:pt>
    <dgm:pt modelId="{3AB1B032-F397-4E6E-8356-F8267EA294E3}" type="parTrans" cxnId="{6AB00925-8B95-4368-8B4E-24DC4C70631D}">
      <dgm:prSet/>
      <dgm:spPr/>
      <dgm:t>
        <a:bodyPr/>
        <a:lstStyle/>
        <a:p>
          <a:endParaRPr lang="en-US"/>
        </a:p>
      </dgm:t>
    </dgm:pt>
    <dgm:pt modelId="{846C1CB7-4E1C-4288-857C-FC19BBB03979}" type="sibTrans" cxnId="{6AB00925-8B95-4368-8B4E-24DC4C70631D}">
      <dgm:prSet/>
      <dgm:spPr/>
      <dgm:t>
        <a:bodyPr/>
        <a:lstStyle/>
        <a:p>
          <a:endParaRPr lang="en-US"/>
        </a:p>
      </dgm:t>
    </dgm:pt>
    <dgm:pt modelId="{71DFF134-60A7-472C-9DD5-287C464B7FE7}">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Claim with IRS Form 8941</a:t>
          </a:r>
          <a:endParaRPr lang="en-US" sz="1100" dirty="0">
            <a:latin typeface="Franklin Gothic Book" panose="020B0503020102020204" pitchFamily="34" charset="0"/>
          </a:endParaRPr>
        </a:p>
      </dgm:t>
    </dgm:pt>
    <dgm:pt modelId="{D019E333-0033-4EB0-A7D7-AA3735C850EE}" type="parTrans" cxnId="{C69C7084-95F7-46EF-8354-ECE229385DCB}">
      <dgm:prSet/>
      <dgm:spPr/>
      <dgm:t>
        <a:bodyPr/>
        <a:lstStyle/>
        <a:p>
          <a:endParaRPr lang="en-US"/>
        </a:p>
      </dgm:t>
    </dgm:pt>
    <dgm:pt modelId="{B8A6DD77-5582-4DDD-9D8C-67DD1A56970E}" type="sibTrans" cxnId="{C69C7084-95F7-46EF-8354-ECE229385DCB}">
      <dgm:prSet/>
      <dgm:spPr/>
      <dgm:t>
        <a:bodyPr/>
        <a:lstStyle/>
        <a:p>
          <a:endParaRPr lang="en-US"/>
        </a:p>
      </dgm:t>
    </dgm:pt>
    <dgm:pt modelId="{08949BC0-5B3A-42CB-A4A5-252BD980A00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Purchases through Health Connector</a:t>
          </a:r>
          <a:endParaRPr lang="en-US" sz="1100" dirty="0">
            <a:latin typeface="Franklin Gothic Book" panose="020B0503020102020204" pitchFamily="34" charset="0"/>
          </a:endParaRPr>
        </a:p>
      </dgm:t>
    </dgm:pt>
    <dgm:pt modelId="{E16BFE04-3B66-433D-9AD0-A8F4ADCA17D9}" type="parTrans" cxnId="{7BCBD817-E1A1-4764-91F0-A0162EF4B5BF}">
      <dgm:prSet/>
      <dgm:spPr/>
      <dgm:t>
        <a:bodyPr/>
        <a:lstStyle/>
        <a:p>
          <a:endParaRPr lang="en-US"/>
        </a:p>
      </dgm:t>
    </dgm:pt>
    <dgm:pt modelId="{543BD869-92BA-4125-AFB9-4BCDF77763D3}" type="sibTrans" cxnId="{7BCBD817-E1A1-4764-91F0-A0162EF4B5BF}">
      <dgm:prSet/>
      <dgm:spPr/>
      <dgm:t>
        <a:bodyPr/>
        <a:lstStyle/>
        <a:p>
          <a:endParaRPr lang="en-US"/>
        </a:p>
      </dgm:t>
    </dgm:pt>
    <dgm:pt modelId="{0EA28C88-D760-4B0F-AA5C-057BC5CE55D8}">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Purchases through Health Connector</a:t>
          </a:r>
          <a:endParaRPr lang="en-US" sz="1100" dirty="0">
            <a:latin typeface="Franklin Gothic Book" panose="020B0503020102020204" pitchFamily="34" charset="0"/>
          </a:endParaRPr>
        </a:p>
      </dgm:t>
    </dgm:pt>
    <dgm:pt modelId="{94A5C01C-F060-455D-865D-059D60B73FD3}" type="parTrans" cxnId="{E2983115-B0C2-4EDF-BA55-17BA360B252E}">
      <dgm:prSet/>
      <dgm:spPr/>
      <dgm:t>
        <a:bodyPr/>
        <a:lstStyle/>
        <a:p>
          <a:endParaRPr lang="en-US"/>
        </a:p>
      </dgm:t>
    </dgm:pt>
    <dgm:pt modelId="{D26E779C-0515-43C6-BC6E-ED7DF868C618}" type="sibTrans" cxnId="{E2983115-B0C2-4EDF-BA55-17BA360B252E}">
      <dgm:prSet/>
      <dgm:spPr/>
      <dgm:t>
        <a:bodyPr/>
        <a:lstStyle/>
        <a:p>
          <a:endParaRPr lang="en-US"/>
        </a:p>
      </dgm:t>
    </dgm:pt>
    <dgm:pt modelId="{D7B7E499-7751-46FF-BC25-69D01EB365F8}">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u="sng" dirty="0" smtClean="0">
              <a:latin typeface="Franklin Gothic Book" panose="020B0503020102020204" pitchFamily="34" charset="0"/>
            </a:rPr>
            <a:t>How to claim</a:t>
          </a:r>
          <a:r>
            <a:rPr lang="en-US" sz="1100" dirty="0" smtClean="0">
              <a:latin typeface="Franklin Gothic Book" panose="020B0503020102020204" pitchFamily="34" charset="0"/>
            </a:rPr>
            <a:t>:</a:t>
          </a:r>
          <a:endParaRPr lang="en-US" sz="1100" dirty="0">
            <a:latin typeface="Franklin Gothic Book" panose="020B0503020102020204" pitchFamily="34" charset="0"/>
          </a:endParaRPr>
        </a:p>
      </dgm:t>
    </dgm:pt>
    <dgm:pt modelId="{6A4F8438-0112-4A25-851F-0B8792061DDF}" type="parTrans" cxnId="{3460F8C1-3267-43D2-9DD5-15CAB6A2ED13}">
      <dgm:prSet/>
      <dgm:spPr/>
      <dgm:t>
        <a:bodyPr/>
        <a:lstStyle/>
        <a:p>
          <a:endParaRPr lang="en-US"/>
        </a:p>
      </dgm:t>
    </dgm:pt>
    <dgm:pt modelId="{1E1F367E-7285-4EF4-93BA-BAD6876BEB23}" type="sibTrans" cxnId="{3460F8C1-3267-43D2-9DD5-15CAB6A2ED13}">
      <dgm:prSet/>
      <dgm:spPr/>
      <dgm:t>
        <a:bodyPr/>
        <a:lstStyle/>
        <a:p>
          <a:endParaRPr lang="en-US"/>
        </a:p>
      </dgm:t>
    </dgm:pt>
    <dgm:pt modelId="{773A66E0-F9BD-4AF3-BCC9-45635BC2D12B}">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Document that 33% of employees meet program’s participation requirements</a:t>
          </a:r>
          <a:endParaRPr lang="en-US" sz="1100" dirty="0">
            <a:latin typeface="Franklin Gothic Book" panose="020B0503020102020204" pitchFamily="34" charset="0"/>
          </a:endParaRPr>
        </a:p>
      </dgm:t>
    </dgm:pt>
    <dgm:pt modelId="{79F2BBFA-B119-4F86-9AFC-1A232F6D5A4E}" type="parTrans" cxnId="{874F08E9-E043-433F-880D-1E58179E2C6C}">
      <dgm:prSet/>
      <dgm:spPr/>
      <dgm:t>
        <a:bodyPr/>
        <a:lstStyle/>
        <a:p>
          <a:endParaRPr lang="en-US"/>
        </a:p>
      </dgm:t>
    </dgm:pt>
    <dgm:pt modelId="{80B793CE-E114-4BB5-951F-226A51C477D3}" type="sibTrans" cxnId="{874F08E9-E043-433F-880D-1E58179E2C6C}">
      <dgm:prSet/>
      <dgm:spPr/>
      <dgm:t>
        <a:bodyPr/>
        <a:lstStyle/>
        <a:p>
          <a:endParaRPr lang="en-US"/>
        </a:p>
      </dgm:t>
    </dgm:pt>
    <dgm:pt modelId="{BC096F96-7261-4E9E-8214-739CA69CEB30}">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u="sng" dirty="0" smtClean="0">
              <a:latin typeface="Franklin Gothic Book" panose="020B0503020102020204" pitchFamily="34" charset="0"/>
            </a:rPr>
            <a:t>Assistance amount</a:t>
          </a:r>
          <a:r>
            <a:rPr lang="en-US" sz="1100" dirty="0" smtClean="0">
              <a:latin typeface="Franklin Gothic Book" panose="020B0503020102020204" pitchFamily="34" charset="0"/>
            </a:rPr>
            <a:t>:</a:t>
          </a:r>
          <a:endParaRPr lang="en-US" sz="1100" dirty="0">
            <a:latin typeface="Franklin Gothic Book" panose="020B0503020102020204" pitchFamily="34" charset="0"/>
          </a:endParaRPr>
        </a:p>
      </dgm:t>
    </dgm:pt>
    <dgm:pt modelId="{31473DB1-92CE-4F45-8532-B22833DC9F02}" type="parTrans" cxnId="{182BF182-3B10-4918-BC4C-F84EA541A82B}">
      <dgm:prSet/>
      <dgm:spPr/>
      <dgm:t>
        <a:bodyPr/>
        <a:lstStyle/>
        <a:p>
          <a:endParaRPr lang="en-US"/>
        </a:p>
      </dgm:t>
    </dgm:pt>
    <dgm:pt modelId="{FBF5691B-0AEA-411A-BD89-2748F1648583}" type="sibTrans" cxnId="{182BF182-3B10-4918-BC4C-F84EA541A82B}">
      <dgm:prSet/>
      <dgm:spPr/>
      <dgm:t>
        <a:bodyPr/>
        <a:lstStyle/>
        <a:p>
          <a:endParaRPr lang="en-US"/>
        </a:p>
      </dgm:t>
    </dgm:pt>
    <dgm:pt modelId="{B09C68AC-057C-4E84-B82E-804257D5DED2}">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Meets wellness requirements</a:t>
          </a:r>
          <a:endParaRPr lang="en-US" sz="1100" dirty="0">
            <a:latin typeface="Franklin Gothic Book" panose="020B0503020102020204" pitchFamily="34" charset="0"/>
          </a:endParaRPr>
        </a:p>
      </dgm:t>
    </dgm:pt>
    <dgm:pt modelId="{2CBB44A2-AC06-4292-AEBE-63F6F96FEA78}" type="parTrans" cxnId="{D41A1956-7956-4656-BD25-D48B8C2DB3F8}">
      <dgm:prSet/>
      <dgm:spPr/>
      <dgm:t>
        <a:bodyPr/>
        <a:lstStyle/>
        <a:p>
          <a:endParaRPr lang="en-US"/>
        </a:p>
      </dgm:t>
    </dgm:pt>
    <dgm:pt modelId="{2DD36627-D17F-4A0E-9B65-74814A1DEDDE}" type="sibTrans" cxnId="{D41A1956-7956-4656-BD25-D48B8C2DB3F8}">
      <dgm:prSet/>
      <dgm:spPr/>
      <dgm:t>
        <a:bodyPr/>
        <a:lstStyle/>
        <a:p>
          <a:endParaRPr lang="en-US"/>
        </a:p>
      </dgm:t>
    </dgm:pt>
    <dgm:pt modelId="{DA74AE16-FB68-4272-9FC8-589CBA553C7C}">
      <dgm:prSet phldrT="[Text]" custT="1">
        <dgm:style>
          <a:lnRef idx="2">
            <a:schemeClr val="accent5"/>
          </a:lnRef>
          <a:fillRef idx="1">
            <a:schemeClr val="lt1"/>
          </a:fillRef>
          <a:effectRef idx="0">
            <a:schemeClr val="accent5"/>
          </a:effectRef>
          <a:fontRef idx="minor">
            <a:schemeClr val="dk1"/>
          </a:fontRef>
        </dgm:style>
      </dgm:prSet>
      <dgm:spPr/>
      <dgm:t>
        <a:bodyPr/>
        <a:lstStyle/>
        <a:p>
          <a:endParaRPr lang="en-US" sz="1100" dirty="0">
            <a:latin typeface="Franklin Gothic Book" panose="020B0503020102020204" pitchFamily="34" charset="0"/>
          </a:endParaRPr>
        </a:p>
      </dgm:t>
    </dgm:pt>
    <dgm:pt modelId="{058D3AA7-0A6E-407E-A221-7E6073EAA047}" type="parTrans" cxnId="{FBB9111F-01E6-486A-8A18-AFEC0C18F219}">
      <dgm:prSet/>
      <dgm:spPr/>
      <dgm:t>
        <a:bodyPr/>
        <a:lstStyle/>
        <a:p>
          <a:endParaRPr lang="en-US"/>
        </a:p>
      </dgm:t>
    </dgm:pt>
    <dgm:pt modelId="{962968DA-697F-47C8-B9C2-F67D8B5E2921}" type="sibTrans" cxnId="{FBB9111F-01E6-486A-8A18-AFEC0C18F219}">
      <dgm:prSet/>
      <dgm:spPr/>
      <dgm:t>
        <a:bodyPr/>
        <a:lstStyle/>
        <a:p>
          <a:endParaRPr lang="en-US"/>
        </a:p>
      </dgm:t>
    </dgm:pt>
    <dgm:pt modelId="{941EDD45-49C3-4B69-A782-59B4CD410435}">
      <dgm:prSet phldrT="[Text]" custT="1">
        <dgm:style>
          <a:lnRef idx="2">
            <a:schemeClr val="accent5"/>
          </a:lnRef>
          <a:fillRef idx="1">
            <a:schemeClr val="lt1"/>
          </a:fillRef>
          <a:effectRef idx="0">
            <a:schemeClr val="accent5"/>
          </a:effectRef>
          <a:fontRef idx="minor">
            <a:schemeClr val="dk1"/>
          </a:fontRef>
        </dgm:style>
      </dgm:prSet>
      <dgm:spPr/>
      <dgm:t>
        <a:bodyPr/>
        <a:lstStyle/>
        <a:p>
          <a:endParaRPr lang="en-US" sz="1100" dirty="0">
            <a:latin typeface="Franklin Gothic Book" panose="020B0503020102020204" pitchFamily="34" charset="0"/>
          </a:endParaRPr>
        </a:p>
      </dgm:t>
    </dgm:pt>
    <dgm:pt modelId="{475F5CE2-8C17-437F-9454-5A8D1C80D0B3}" type="parTrans" cxnId="{3101AD10-E743-4FAB-B4AC-AD58D222DE0A}">
      <dgm:prSet/>
      <dgm:spPr/>
      <dgm:t>
        <a:bodyPr/>
        <a:lstStyle/>
        <a:p>
          <a:endParaRPr lang="en-US"/>
        </a:p>
      </dgm:t>
    </dgm:pt>
    <dgm:pt modelId="{7E0D5634-B498-4DDE-9A34-2F4BCC0BBED6}" type="sibTrans" cxnId="{3101AD10-E743-4FAB-B4AC-AD58D222DE0A}">
      <dgm:prSet/>
      <dgm:spPr/>
      <dgm:t>
        <a:bodyPr/>
        <a:lstStyle/>
        <a:p>
          <a:endParaRPr lang="en-US"/>
        </a:p>
      </dgm:t>
    </dgm:pt>
    <dgm:pt modelId="{49AC68D5-2671-4A03-8588-126B6A03CA9A}">
      <dgm:prSet phldrT="[Text]" custT="1">
        <dgm:style>
          <a:lnRef idx="2">
            <a:schemeClr val="accent1"/>
          </a:lnRef>
          <a:fillRef idx="1">
            <a:schemeClr val="lt1"/>
          </a:fillRef>
          <a:effectRef idx="0">
            <a:schemeClr val="accent1"/>
          </a:effectRef>
          <a:fontRef idx="minor">
            <a:schemeClr val="dk1"/>
          </a:fontRef>
        </dgm:style>
      </dgm:prSet>
      <dgm:spPr/>
      <dgm:t>
        <a:bodyPr/>
        <a:lstStyle/>
        <a:p>
          <a:endParaRPr lang="en-US" sz="1100" dirty="0">
            <a:latin typeface="Franklin Gothic Book" panose="020B0503020102020204" pitchFamily="34" charset="0"/>
          </a:endParaRPr>
        </a:p>
      </dgm:t>
    </dgm:pt>
    <dgm:pt modelId="{EA56A473-7EFF-4000-92FE-2F5340921C52}" type="parTrans" cxnId="{F45410E1-5954-4110-A4E5-745E01AF1F77}">
      <dgm:prSet/>
      <dgm:spPr/>
      <dgm:t>
        <a:bodyPr/>
        <a:lstStyle/>
        <a:p>
          <a:endParaRPr lang="en-US"/>
        </a:p>
      </dgm:t>
    </dgm:pt>
    <dgm:pt modelId="{CF404780-4B67-40A1-8594-5296701C0FF8}" type="sibTrans" cxnId="{F45410E1-5954-4110-A4E5-745E01AF1F77}">
      <dgm:prSet/>
      <dgm:spPr/>
      <dgm:t>
        <a:bodyPr/>
        <a:lstStyle/>
        <a:p>
          <a:endParaRPr lang="en-US"/>
        </a:p>
      </dgm:t>
    </dgm:pt>
    <dgm:pt modelId="{3910365D-04DB-48AB-A436-913517ED70D2}">
      <dgm:prSet phldrT="[Text]" custT="1">
        <dgm:style>
          <a:lnRef idx="2">
            <a:schemeClr val="accent1"/>
          </a:lnRef>
          <a:fillRef idx="1">
            <a:schemeClr val="lt1"/>
          </a:fillRef>
          <a:effectRef idx="0">
            <a:schemeClr val="accent1"/>
          </a:effectRef>
          <a:fontRef idx="minor">
            <a:schemeClr val="dk1"/>
          </a:fontRef>
        </dgm:style>
      </dgm:prSet>
      <dgm:spPr/>
      <dgm:t>
        <a:bodyPr/>
        <a:lstStyle/>
        <a:p>
          <a:endParaRPr lang="en-US" sz="1100" dirty="0">
            <a:latin typeface="Franklin Gothic Book" panose="020B0503020102020204" pitchFamily="34" charset="0"/>
          </a:endParaRPr>
        </a:p>
      </dgm:t>
    </dgm:pt>
    <dgm:pt modelId="{3943DC52-5FBC-4B32-8A6E-BBD8EF4FF856}" type="parTrans" cxnId="{A6E5CF0B-FC26-4A8D-B8A1-85E9315F498A}">
      <dgm:prSet/>
      <dgm:spPr/>
      <dgm:t>
        <a:bodyPr/>
        <a:lstStyle/>
        <a:p>
          <a:endParaRPr lang="en-US"/>
        </a:p>
      </dgm:t>
    </dgm:pt>
    <dgm:pt modelId="{ACFA7122-805C-42F9-8079-A9834C445929}" type="sibTrans" cxnId="{A6E5CF0B-FC26-4A8D-B8A1-85E9315F498A}">
      <dgm:prSet/>
      <dgm:spPr/>
      <dgm:t>
        <a:bodyPr/>
        <a:lstStyle/>
        <a:p>
          <a:endParaRPr lang="en-US"/>
        </a:p>
      </dgm:t>
    </dgm:pt>
    <dgm:pt modelId="{07DA63E5-AFB6-44A5-B5D7-65166182A290}">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Must cover at least 50% of the cost of employee-only premiums (and at least 33% if choose to cover dependents)</a:t>
          </a:r>
          <a:endParaRPr lang="en-US" sz="1100" dirty="0">
            <a:latin typeface="Franklin Gothic Book" panose="020B0503020102020204" pitchFamily="34" charset="0"/>
          </a:endParaRPr>
        </a:p>
      </dgm:t>
    </dgm:pt>
    <dgm:pt modelId="{FB23B320-2E24-4A9D-9A8C-5E90F8CF6B91}" type="parTrans" cxnId="{EED539EE-EB2B-48E6-BC8E-E19B87454A86}">
      <dgm:prSet/>
      <dgm:spPr/>
      <dgm:t>
        <a:bodyPr/>
        <a:lstStyle/>
        <a:p>
          <a:endParaRPr lang="en-US"/>
        </a:p>
      </dgm:t>
    </dgm:pt>
    <dgm:pt modelId="{4201D5FD-B6C9-4F99-9B84-2EB886CEC338}" type="sibTrans" cxnId="{EED539EE-EB2B-48E6-BC8E-E19B87454A86}">
      <dgm:prSet/>
      <dgm:spPr/>
      <dgm:t>
        <a:bodyPr/>
        <a:lstStyle/>
        <a:p>
          <a:endParaRPr lang="en-US"/>
        </a:p>
      </dgm:t>
    </dgm:pt>
    <dgm:pt modelId="{BB217CDC-87C4-4FEA-8980-B17C3C71BE69}">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Sign up when enrolling with the Health Connector</a:t>
          </a:r>
          <a:endParaRPr lang="en-US" sz="1100" dirty="0">
            <a:latin typeface="Franklin Gothic Book" panose="020B0503020102020204" pitchFamily="34" charset="0"/>
          </a:endParaRPr>
        </a:p>
      </dgm:t>
    </dgm:pt>
    <dgm:pt modelId="{C156AF20-4437-436A-A838-42F95C1C975E}" type="parTrans" cxnId="{DE1F142D-2CCC-4E08-81A1-6B775C25F49F}">
      <dgm:prSet/>
      <dgm:spPr/>
      <dgm:t>
        <a:bodyPr/>
        <a:lstStyle/>
        <a:p>
          <a:endParaRPr lang="en-US"/>
        </a:p>
      </dgm:t>
    </dgm:pt>
    <dgm:pt modelId="{E15A7D9A-8177-46E0-A2A6-35F300592B01}" type="sibTrans" cxnId="{DE1F142D-2CCC-4E08-81A1-6B775C25F49F}">
      <dgm:prSet/>
      <dgm:spPr/>
      <dgm:t>
        <a:bodyPr/>
        <a:lstStyle/>
        <a:p>
          <a:endParaRPr lang="en-US"/>
        </a:p>
      </dgm:t>
    </dgm:pt>
    <dgm:pt modelId="{7619DE24-8B0A-442A-AAEB-432CFBFF8AC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latin typeface="Franklin Gothic Book" panose="020B0503020102020204" pitchFamily="34" charset="0"/>
            </a:rPr>
            <a:t>Sliding scale: credit gets bigger if employer is smaller</a:t>
          </a:r>
          <a:endParaRPr lang="en-US" sz="1100" dirty="0">
            <a:latin typeface="Franklin Gothic Book" panose="020B0503020102020204" pitchFamily="34" charset="0"/>
          </a:endParaRPr>
        </a:p>
      </dgm:t>
    </dgm:pt>
    <dgm:pt modelId="{342CBF1D-C3BF-4593-9E41-E9703E9537FC}" type="parTrans" cxnId="{4EFCAE6D-8F28-4422-B4A3-F551BA7873A9}">
      <dgm:prSet/>
      <dgm:spPr/>
      <dgm:t>
        <a:bodyPr/>
        <a:lstStyle/>
        <a:p>
          <a:endParaRPr lang="en-US"/>
        </a:p>
      </dgm:t>
    </dgm:pt>
    <dgm:pt modelId="{29D8E887-59DF-431C-8D4F-0C45494F46BF}" type="sibTrans" cxnId="{4EFCAE6D-8F28-4422-B4A3-F551BA7873A9}">
      <dgm:prSet/>
      <dgm:spPr/>
      <dgm:t>
        <a:bodyPr/>
        <a:lstStyle/>
        <a:p>
          <a:endParaRPr lang="en-US"/>
        </a:p>
      </dgm:t>
    </dgm:pt>
    <dgm:pt modelId="{51D7CC2C-CE2D-4CE8-8EC8-2D7EB8ECF4F1}">
      <dgm:prSet phldrT="[Text]" custT="1">
        <dgm:style>
          <a:lnRef idx="2">
            <a:schemeClr val="accent5"/>
          </a:lnRef>
          <a:fillRef idx="1">
            <a:schemeClr val="lt1"/>
          </a:fillRef>
          <a:effectRef idx="0">
            <a:schemeClr val="accent5"/>
          </a:effectRef>
          <a:fontRef idx="minor">
            <a:schemeClr val="dk1"/>
          </a:fontRef>
        </dgm:style>
      </dgm:prSet>
      <dgm:spPr/>
      <dgm:t>
        <a:bodyPr/>
        <a:lstStyle/>
        <a:p>
          <a:endParaRPr lang="en-US" sz="1100" dirty="0">
            <a:latin typeface="Franklin Gothic Book" panose="020B0503020102020204" pitchFamily="34" charset="0"/>
          </a:endParaRPr>
        </a:p>
      </dgm:t>
    </dgm:pt>
    <dgm:pt modelId="{36443555-06A3-436A-8DAD-914172807F30}" type="parTrans" cxnId="{0F244258-CA29-42D8-9EB5-21DBD63491F3}">
      <dgm:prSet/>
      <dgm:spPr/>
      <dgm:t>
        <a:bodyPr/>
        <a:lstStyle/>
        <a:p>
          <a:endParaRPr lang="en-US"/>
        </a:p>
      </dgm:t>
    </dgm:pt>
    <dgm:pt modelId="{5DFB033B-FB5F-4C77-9AA3-5B8C639217BE}" type="sibTrans" cxnId="{0F244258-CA29-42D8-9EB5-21DBD63491F3}">
      <dgm:prSet/>
      <dgm:spPr/>
      <dgm:t>
        <a:bodyPr/>
        <a:lstStyle/>
        <a:p>
          <a:endParaRPr lang="en-US"/>
        </a:p>
      </dgm:t>
    </dgm:pt>
    <dgm:pt modelId="{61059E1D-1A4B-6B49-9CAF-FF444A1AD52B}">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latin typeface="Franklin Gothic Book" panose="020B0503020102020204" pitchFamily="34" charset="0"/>
            </a:rPr>
            <a:t>Available for 3 consecutive plan years</a:t>
          </a:r>
          <a:endParaRPr lang="en-US" sz="1100" dirty="0">
            <a:latin typeface="Franklin Gothic Book" panose="020B0503020102020204" pitchFamily="34" charset="0"/>
          </a:endParaRPr>
        </a:p>
      </dgm:t>
    </dgm:pt>
    <dgm:pt modelId="{0FB8ED0F-F9B3-B245-A56E-2F1D039A5F36}" type="parTrans" cxnId="{6B29C4A0-DF49-1F42-A252-3A1B638FB365}">
      <dgm:prSet/>
      <dgm:spPr/>
      <dgm:t>
        <a:bodyPr/>
        <a:lstStyle/>
        <a:p>
          <a:endParaRPr lang="en-US"/>
        </a:p>
      </dgm:t>
    </dgm:pt>
    <dgm:pt modelId="{BE0F07A6-3DB5-314A-80CA-DB9B9C2D2B05}" type="sibTrans" cxnId="{6B29C4A0-DF49-1F42-A252-3A1B638FB365}">
      <dgm:prSet/>
      <dgm:spPr/>
      <dgm:t>
        <a:bodyPr/>
        <a:lstStyle/>
        <a:p>
          <a:endParaRPr lang="en-US"/>
        </a:p>
      </dgm:t>
    </dgm:pt>
    <dgm:pt modelId="{D99FA925-F1B9-4E7C-BEE9-28633ECB0DC5}" type="pres">
      <dgm:prSet presAssocID="{86223221-8E05-4BF8-AE38-7BAC4FAEA2EF}" presName="linearFlow" presStyleCnt="0">
        <dgm:presLayoutVars>
          <dgm:dir/>
          <dgm:animLvl val="lvl"/>
          <dgm:resizeHandles/>
        </dgm:presLayoutVars>
      </dgm:prSet>
      <dgm:spPr/>
      <dgm:t>
        <a:bodyPr/>
        <a:lstStyle/>
        <a:p>
          <a:endParaRPr lang="en-US"/>
        </a:p>
      </dgm:t>
    </dgm:pt>
    <dgm:pt modelId="{39203B8E-7A4A-4A36-BFE2-CA770533925D}" type="pres">
      <dgm:prSet presAssocID="{9BF86910-489B-4464-BA74-EDFB87F733D4}" presName="compositeNode" presStyleCnt="0">
        <dgm:presLayoutVars>
          <dgm:bulletEnabled val="1"/>
        </dgm:presLayoutVars>
      </dgm:prSet>
      <dgm:spPr/>
    </dgm:pt>
    <dgm:pt modelId="{92ADE085-5BCB-4602-B138-AFC8F3CE3E3C}" type="pres">
      <dgm:prSet presAssocID="{9BF86910-489B-4464-BA74-EDFB87F733D4}" presName="image" presStyleLbl="fgImgPlace1" presStyleIdx="0" presStyleCnt="3" custLinFactNeighborX="3045" custLinFactNeighborY="-21908"/>
      <dgm:spPr>
        <a:blipFill>
          <a:blip xmlns:r="http://schemas.openxmlformats.org/officeDocument/2006/relationships" r:embed="rId1" cstate="print">
            <a:duotone>
              <a:schemeClr val="accent1">
                <a:shade val="45000"/>
                <a:satMod val="135000"/>
              </a:schemeClr>
              <a:prstClr val="white"/>
            </a:duotone>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a:stretch>
            <a:fillRect l="-23000" r="-23000"/>
          </a:stretch>
        </a:blipFill>
      </dgm:spPr>
      <dgm:t>
        <a:bodyPr/>
        <a:lstStyle/>
        <a:p>
          <a:endParaRPr lang="en-US"/>
        </a:p>
      </dgm:t>
    </dgm:pt>
    <dgm:pt modelId="{A1A7705D-8CF8-48FC-9F17-1114858A69F6}" type="pres">
      <dgm:prSet presAssocID="{9BF86910-489B-4464-BA74-EDFB87F733D4}" presName="childNode" presStyleLbl="node1" presStyleIdx="0" presStyleCnt="3" custScaleX="169922" custScaleY="94293" custLinFactNeighborX="34968" custLinFactNeighborY="2854">
        <dgm:presLayoutVars>
          <dgm:bulletEnabled val="1"/>
        </dgm:presLayoutVars>
      </dgm:prSet>
      <dgm:spPr/>
      <dgm:t>
        <a:bodyPr/>
        <a:lstStyle/>
        <a:p>
          <a:endParaRPr lang="en-US"/>
        </a:p>
      </dgm:t>
    </dgm:pt>
    <dgm:pt modelId="{D593F1F4-5CE4-4895-9865-F18984595AA9}" type="pres">
      <dgm:prSet presAssocID="{9BF86910-489B-4464-BA74-EDFB87F733D4}" presName="parentNode" presStyleLbl="revTx" presStyleIdx="0" presStyleCnt="3" custAng="5400000" custLinFactX="213904" custLinFactNeighborX="300000" custLinFactNeighborY="-58050">
        <dgm:presLayoutVars>
          <dgm:chMax val="0"/>
          <dgm:bulletEnabled val="1"/>
        </dgm:presLayoutVars>
      </dgm:prSet>
      <dgm:spPr/>
      <dgm:t>
        <a:bodyPr/>
        <a:lstStyle/>
        <a:p>
          <a:endParaRPr lang="en-US"/>
        </a:p>
      </dgm:t>
    </dgm:pt>
    <dgm:pt modelId="{F45E5C57-212D-4E82-9CBF-CE351F6D22FE}" type="pres">
      <dgm:prSet presAssocID="{A3D62D0C-EE03-44DC-8E34-EA33105B0FE8}" presName="sibTrans" presStyleCnt="0"/>
      <dgm:spPr/>
    </dgm:pt>
    <dgm:pt modelId="{BFC0AB59-C81C-4D1B-9C7C-E533024887EA}" type="pres">
      <dgm:prSet presAssocID="{F450261A-0F45-4D57-A316-E2F869F63D59}" presName="compositeNode" presStyleCnt="0">
        <dgm:presLayoutVars>
          <dgm:bulletEnabled val="1"/>
        </dgm:presLayoutVars>
      </dgm:prSet>
      <dgm:spPr/>
    </dgm:pt>
    <dgm:pt modelId="{22076C9E-D704-4EC0-87F4-0AEC6B1FCB48}" type="pres">
      <dgm:prSet presAssocID="{F450261A-0F45-4D57-A316-E2F869F63D59}" presName="image" presStyleLbl="fgImgPlace1" presStyleIdx="1" presStyleCnt="3" custScaleX="130960" custScaleY="112441" custLinFactNeighborX="78997" custLinFactNeighborY="-29006"/>
      <dgm:spPr>
        <a:blipFill>
          <a:blip xmlns:r="http://schemas.openxmlformats.org/officeDocument/2006/relationships"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C7C3B374-0D5A-4F6F-A769-188F93E1572F}" type="pres">
      <dgm:prSet presAssocID="{F450261A-0F45-4D57-A316-E2F869F63D59}" presName="childNode" presStyleLbl="node1" presStyleIdx="1" presStyleCnt="3" custScaleX="167641" custScaleY="94853" custLinFactNeighborX="68498" custLinFactNeighborY="350">
        <dgm:presLayoutVars>
          <dgm:bulletEnabled val="1"/>
        </dgm:presLayoutVars>
      </dgm:prSet>
      <dgm:spPr/>
      <dgm:t>
        <a:bodyPr/>
        <a:lstStyle/>
        <a:p>
          <a:endParaRPr lang="en-US"/>
        </a:p>
      </dgm:t>
    </dgm:pt>
    <dgm:pt modelId="{3BFFD57F-E041-4356-BD9D-A13A52CF77DC}" type="pres">
      <dgm:prSet presAssocID="{F450261A-0F45-4D57-A316-E2F869F63D59}" presName="parentNode" presStyleLbl="revTx" presStyleIdx="1" presStyleCnt="3" custAng="5400000" custLinFactX="300000" custLinFactNeighborX="319956" custLinFactNeighborY="-60044">
        <dgm:presLayoutVars>
          <dgm:chMax val="0"/>
          <dgm:bulletEnabled val="1"/>
        </dgm:presLayoutVars>
      </dgm:prSet>
      <dgm:spPr/>
      <dgm:t>
        <a:bodyPr/>
        <a:lstStyle/>
        <a:p>
          <a:endParaRPr lang="en-US"/>
        </a:p>
      </dgm:t>
    </dgm:pt>
    <dgm:pt modelId="{B9FDE18F-CE41-49E1-A532-4A4853040F33}" type="pres">
      <dgm:prSet presAssocID="{3A3D9D2C-E264-4085-B8BB-FFF6BF81FA4F}" presName="sibTrans" presStyleCnt="0"/>
      <dgm:spPr/>
    </dgm:pt>
    <dgm:pt modelId="{FC96CA53-2777-4772-8765-07773A7EB04C}" type="pres">
      <dgm:prSet presAssocID="{0F62B223-C741-4730-AA48-C8B5ED6DF3E4}" presName="compositeNode" presStyleCnt="0">
        <dgm:presLayoutVars>
          <dgm:bulletEnabled val="1"/>
        </dgm:presLayoutVars>
      </dgm:prSet>
      <dgm:spPr/>
    </dgm:pt>
    <dgm:pt modelId="{8478BC02-C591-49DD-991F-B31BFF9A41C2}" type="pres">
      <dgm:prSet presAssocID="{0F62B223-C741-4730-AA48-C8B5ED6DF3E4}" presName="image" presStyleLbl="fgImgPlace1" presStyleIdx="2" presStyleCnt="3" custFlipVert="1" custScaleX="33332" custScaleY="18039" custLinFactNeighborX="62104" custLinFactNeighborY="54709"/>
      <dgm:spPr>
        <a:solidFill>
          <a:schemeClr val="bg1"/>
        </a:solidFill>
      </dgm:spPr>
    </dgm:pt>
    <dgm:pt modelId="{87F5A3D1-61A3-4C4B-A5D6-975C86FBF4F2}" type="pres">
      <dgm:prSet presAssocID="{0F62B223-C741-4730-AA48-C8B5ED6DF3E4}" presName="childNode" presStyleLbl="node1" presStyleIdx="2" presStyleCnt="3" custScaleX="10706" custScaleY="2909">
        <dgm:presLayoutVars>
          <dgm:bulletEnabled val="1"/>
        </dgm:presLayoutVars>
      </dgm:prSet>
      <dgm:spPr>
        <a:solidFill>
          <a:schemeClr val="bg1"/>
        </a:solidFill>
      </dgm:spPr>
      <dgm:t>
        <a:bodyPr/>
        <a:lstStyle/>
        <a:p>
          <a:endParaRPr lang="en-US"/>
        </a:p>
      </dgm:t>
    </dgm:pt>
    <dgm:pt modelId="{E312A91B-0E9F-4625-A71A-09B330FBEFC3}" type="pres">
      <dgm:prSet presAssocID="{0F62B223-C741-4730-AA48-C8B5ED6DF3E4}" presName="parentNode" presStyleLbl="revTx" presStyleIdx="2" presStyleCnt="3" custLinFactNeighborX="2892" custLinFactNeighborY="-4298">
        <dgm:presLayoutVars>
          <dgm:chMax val="0"/>
          <dgm:bulletEnabled val="1"/>
        </dgm:presLayoutVars>
      </dgm:prSet>
      <dgm:spPr/>
      <dgm:t>
        <a:bodyPr/>
        <a:lstStyle/>
        <a:p>
          <a:endParaRPr lang="en-US"/>
        </a:p>
      </dgm:t>
    </dgm:pt>
  </dgm:ptLst>
  <dgm:cxnLst>
    <dgm:cxn modelId="{6AB00925-8B95-4368-8B4E-24DC4C70631D}" srcId="{A03449E5-70E4-43CA-B120-D3EB55B54CF2}" destId="{B1F44AC3-4B3A-4CA3-B78D-71A4C307ED28}" srcOrd="0" destOrd="0" parTransId="{3AB1B032-F397-4E6E-8356-F8267EA294E3}" sibTransId="{846C1CB7-4E1C-4288-857C-FC19BBB03979}"/>
    <dgm:cxn modelId="{ADF52162-411C-4D57-8CF4-B2C141D5703C}" srcId="{9BF86910-489B-4464-BA74-EDFB87F733D4}" destId="{CB12ACEB-834D-466F-BC1A-DE8B19746672}" srcOrd="0" destOrd="0" parTransId="{BB85052A-E81C-41C6-BA63-17B15FBC6520}" sibTransId="{0722295F-1C99-4E9C-8C60-508FBE43F3CD}"/>
    <dgm:cxn modelId="{DB1C5143-58ED-4920-B258-99349E00E212}" type="presOf" srcId="{BC096F96-7261-4E9E-8214-739CA69CEB30}" destId="{C7C3B374-0D5A-4F6F-A769-188F93E1572F}" srcOrd="0" destOrd="6" presId="urn:microsoft.com/office/officeart/2005/8/layout/hList2"/>
    <dgm:cxn modelId="{FBB9111F-01E6-486A-8A18-AFEC0C18F219}" srcId="{BA4C8E59-C711-4507-879A-23F76BFF5ADA}" destId="{DA74AE16-FB68-4272-9FC8-589CBA553C7C}" srcOrd="4" destOrd="0" parTransId="{058D3AA7-0A6E-407E-A221-7E6073EAA047}" sibTransId="{962968DA-697F-47C8-B9C2-F67D8B5E2921}"/>
    <dgm:cxn modelId="{97EF777A-3A49-4B5C-BFA8-0A30B265F4EC}" srcId="{6A790106-1BE7-41B1-8F0A-9F96333AE58B}" destId="{5D213AA6-11B9-49B7-85B6-F227C5D481BA}" srcOrd="1" destOrd="0" parTransId="{44CAE7C5-57D7-4C55-8010-D5D60BE8138A}" sibTransId="{F9FB20B0-D986-4E32-A114-A303E41940F0}"/>
    <dgm:cxn modelId="{8AB707B4-80BB-4715-BF08-F713DE8BCC2E}" srcId="{F450261A-0F45-4D57-A316-E2F869F63D59}" destId="{BA4C8E59-C711-4507-879A-23F76BFF5ADA}" srcOrd="0" destOrd="0" parTransId="{84ECA9D4-F1C9-43F9-95BD-3AEC9FBB9620}" sibTransId="{1460E82A-9FBE-41DD-8F54-EAADD201828E}"/>
    <dgm:cxn modelId="{F39738C3-F924-4F3D-B63A-9B186EA0F0C0}" type="presOf" srcId="{5ACB72F0-7EA0-49A3-9D24-FF58EA068090}" destId="{A1A7705D-8CF8-48FC-9F17-1114858A69F6}" srcOrd="0" destOrd="2" presId="urn:microsoft.com/office/officeart/2005/8/layout/hList2"/>
    <dgm:cxn modelId="{7096E089-917A-4B24-B233-0C454F366FA5}" type="presOf" srcId="{10310575-92D7-4C04-A92B-04D36A138ACD}" destId="{C7C3B374-0D5A-4F6F-A769-188F93E1572F}" srcOrd="0" destOrd="2" presId="urn:microsoft.com/office/officeart/2005/8/layout/hList2"/>
    <dgm:cxn modelId="{375B2CDC-2BAA-4672-9DDD-27F001505D39}" type="presOf" srcId="{773A66E0-F9BD-4AF3-BCC9-45635BC2D12B}" destId="{C7C3B374-0D5A-4F6F-A769-188F93E1572F}" srcOrd="0" destOrd="12" presId="urn:microsoft.com/office/officeart/2005/8/layout/hList2"/>
    <dgm:cxn modelId="{3460F8C1-3267-43D2-9DD5-15CAB6A2ED13}" srcId="{F450261A-0F45-4D57-A316-E2F869F63D59}" destId="{D7B7E499-7751-46FF-BC25-69D01EB365F8}" srcOrd="3" destOrd="0" parTransId="{6A4F8438-0112-4A25-851F-0B8792061DDF}" sibTransId="{1E1F367E-7285-4EF4-93BA-BAD6876BEB23}"/>
    <dgm:cxn modelId="{5D09CA8A-ED4D-48C7-BC0C-2F434FC66285}" type="presOf" srcId="{F450261A-0F45-4D57-A316-E2F869F63D59}" destId="{3BFFD57F-E041-4356-BD9D-A13A52CF77DC}" srcOrd="0" destOrd="0" presId="urn:microsoft.com/office/officeart/2005/8/layout/hList2"/>
    <dgm:cxn modelId="{874F08E9-E043-433F-880D-1E58179E2C6C}" srcId="{D7B7E499-7751-46FF-BC25-69D01EB365F8}" destId="{773A66E0-F9BD-4AF3-BCC9-45635BC2D12B}" srcOrd="2" destOrd="0" parTransId="{79F2BBFA-B119-4F86-9AFC-1A232F6D5A4E}" sibTransId="{80B793CE-E114-4BB5-951F-226A51C477D3}"/>
    <dgm:cxn modelId="{E2983115-B0C2-4EDF-BA55-17BA360B252E}" srcId="{BA4C8E59-C711-4507-879A-23F76BFF5ADA}" destId="{0EA28C88-D760-4B0F-AA5C-057BC5CE55D8}" srcOrd="0" destOrd="0" parTransId="{94A5C01C-F060-455D-865D-059D60B73FD3}" sibTransId="{D26E779C-0515-43C6-BC6E-ED7DF868C618}"/>
    <dgm:cxn modelId="{7BCBD817-E1A1-4764-91F0-A0162EF4B5BF}" srcId="{CB12ACEB-834D-466F-BC1A-DE8B19746672}" destId="{08949BC0-5B3A-42CB-A4A5-252BD980A001}" srcOrd="0" destOrd="0" parTransId="{E16BFE04-3B66-433D-9AD0-A8F4ADCA17D9}" sibTransId="{543BD869-92BA-4125-AFB9-4BCDF77763D3}"/>
    <dgm:cxn modelId="{38847A84-0080-4748-948C-7B9565DD55D2}" type="presOf" srcId="{5D213AA6-11B9-49B7-85B6-F227C5D481BA}" destId="{A1A7705D-8CF8-48FC-9F17-1114858A69F6}" srcOrd="0" destOrd="8" presId="urn:microsoft.com/office/officeart/2005/8/layout/hList2"/>
    <dgm:cxn modelId="{7CCBA133-29E8-47B9-89EA-C65F5C863778}" type="presOf" srcId="{51D7CC2C-CE2D-4CE8-8EC8-2D7EB8ECF4F1}" destId="{C7C3B374-0D5A-4F6F-A769-188F93E1572F}" srcOrd="0" destOrd="13" presId="urn:microsoft.com/office/officeart/2005/8/layout/hList2"/>
    <dgm:cxn modelId="{53EBA155-1DCD-4844-B931-3DA3015F57A7}" type="presOf" srcId="{0EA28C88-D760-4B0F-AA5C-057BC5CE55D8}" destId="{C7C3B374-0D5A-4F6F-A769-188F93E1572F}" srcOrd="0" destOrd="1" presId="urn:microsoft.com/office/officeart/2005/8/layout/hList2"/>
    <dgm:cxn modelId="{6B29C4A0-DF49-1F42-A252-3A1B638FB365}" srcId="{D7B7E499-7751-46FF-BC25-69D01EB365F8}" destId="{61059E1D-1A4B-6B49-9CAF-FF444A1AD52B}" srcOrd="0" destOrd="0" parTransId="{0FB8ED0F-F9B3-B245-A56E-2F1D039A5F36}" sibTransId="{BE0F07A6-3DB5-314A-80CA-DB9B9C2D2B05}"/>
    <dgm:cxn modelId="{0F244258-CA29-42D8-9EB5-21DBD63491F3}" srcId="{D7B7E499-7751-46FF-BC25-69D01EB365F8}" destId="{51D7CC2C-CE2D-4CE8-8EC8-2D7EB8ECF4F1}" srcOrd="3" destOrd="0" parTransId="{36443555-06A3-436A-8DAD-914172807F30}" sibTransId="{5DFB033B-FB5F-4C77-9AA3-5B8C639217BE}"/>
    <dgm:cxn modelId="{F4625F7B-F4DD-45F6-BEEF-8388A7ACE40E}" type="presOf" srcId="{A03449E5-70E4-43CA-B120-D3EB55B54CF2}" destId="{A1A7705D-8CF8-48FC-9F17-1114858A69F6}" srcOrd="0" destOrd="11" presId="urn:microsoft.com/office/officeart/2005/8/layout/hList2"/>
    <dgm:cxn modelId="{A716D318-4CE3-43E7-B9D8-EF84C2B54C77}" type="presOf" srcId="{08949BC0-5B3A-42CB-A4A5-252BD980A001}" destId="{A1A7705D-8CF8-48FC-9F17-1114858A69F6}" srcOrd="0" destOrd="1" presId="urn:microsoft.com/office/officeart/2005/8/layout/hList2"/>
    <dgm:cxn modelId="{C69C7084-95F7-46EF-8354-ECE229385DCB}" srcId="{A03449E5-70E4-43CA-B120-D3EB55B54CF2}" destId="{71DFF134-60A7-472C-9DD5-287C464B7FE7}" srcOrd="1" destOrd="0" parTransId="{D019E333-0033-4EB0-A7D7-AA3735C850EE}" sibTransId="{B8A6DD77-5582-4DDD-9D8C-67DD1A56970E}"/>
    <dgm:cxn modelId="{D41A1956-7956-4656-BD25-D48B8C2DB3F8}" srcId="{BA4C8E59-C711-4507-879A-23F76BFF5ADA}" destId="{B09C68AC-057C-4E84-B82E-804257D5DED2}" srcOrd="2" destOrd="0" parTransId="{2CBB44A2-AC06-4292-AEBE-63F6F96FEA78}" sibTransId="{2DD36627-D17F-4A0E-9B65-74814A1DEDDE}"/>
    <dgm:cxn modelId="{C683CEA2-C5B2-461C-8757-B32C735519B5}" srcId="{86223221-8E05-4BF8-AE38-7BAC4FAEA2EF}" destId="{F450261A-0F45-4D57-A316-E2F869F63D59}" srcOrd="1" destOrd="0" parTransId="{7DB213F8-CCA0-42AD-8F9F-FB0FA8A0733A}" sibTransId="{3A3D9D2C-E264-4085-B8BB-FFF6BF81FA4F}"/>
    <dgm:cxn modelId="{262E1A20-6F3C-4766-B090-BD48738A09C9}" type="presOf" srcId="{71DFF134-60A7-472C-9DD5-287C464B7FE7}" destId="{A1A7705D-8CF8-48FC-9F17-1114858A69F6}" srcOrd="0" destOrd="13" presId="urn:microsoft.com/office/officeart/2005/8/layout/hList2"/>
    <dgm:cxn modelId="{3694D550-4A03-4E56-9C2C-FE4E596FBB28}" type="presOf" srcId="{3E8950F2-830E-4813-8F7C-F2EFD030E9E4}" destId="{A1A7705D-8CF8-48FC-9F17-1114858A69F6}" srcOrd="0" destOrd="3" presId="urn:microsoft.com/office/officeart/2005/8/layout/hList2"/>
    <dgm:cxn modelId="{0F1EBB24-4DE8-4D2A-8B6F-3C8E2EAFA0DE}" type="presOf" srcId="{7619DE24-8B0A-442A-AAEB-432CFBFF8AC9}" destId="{A1A7705D-8CF8-48FC-9F17-1114858A69F6}" srcOrd="0" destOrd="9" presId="urn:microsoft.com/office/officeart/2005/8/layout/hList2"/>
    <dgm:cxn modelId="{5511B51D-44D2-4CBF-B74F-BB9DE8AD59D5}" type="presOf" srcId="{3910365D-04DB-48AB-A436-913517ED70D2}" destId="{A1A7705D-8CF8-48FC-9F17-1114858A69F6}" srcOrd="0" destOrd="10" presId="urn:microsoft.com/office/officeart/2005/8/layout/hList2"/>
    <dgm:cxn modelId="{E3F70D05-627C-4FFB-BD67-6F7D5410A087}" srcId="{CB12ACEB-834D-466F-BC1A-DE8B19746672}" destId="{4BF5B529-68FC-418C-8496-BA6DCF8FDB9E}" srcOrd="3" destOrd="0" parTransId="{605AE0D4-C98B-4B87-B662-164FC62FB1C1}" sibTransId="{925A8D7B-137F-4B91-887F-D32302F4A209}"/>
    <dgm:cxn modelId="{96AC0AFB-2A20-47C7-94B4-FB30B5F250D2}" srcId="{CB12ACEB-834D-466F-BC1A-DE8B19746672}" destId="{5ACB72F0-7EA0-49A3-9D24-FF58EA068090}" srcOrd="1" destOrd="0" parTransId="{8A40B03F-D85D-48AB-B64D-D794338665CB}" sibTransId="{067F473A-4803-4A0C-A485-E77EA0158FC6}"/>
    <dgm:cxn modelId="{7B68DE1E-8E08-406F-BC63-81463F028C8C}" type="presOf" srcId="{55F6E90A-418C-4923-B078-A2F0B3CA1B26}" destId="{A1A7705D-8CF8-48FC-9F17-1114858A69F6}" srcOrd="0" destOrd="7" presId="urn:microsoft.com/office/officeart/2005/8/layout/hList2"/>
    <dgm:cxn modelId="{F45410E1-5954-4110-A4E5-745E01AF1F77}" srcId="{9BF86910-489B-4464-BA74-EDFB87F733D4}" destId="{49AC68D5-2671-4A03-8588-126B6A03CA9A}" srcOrd="1" destOrd="0" parTransId="{EA56A473-7EFF-4000-92FE-2F5340921C52}" sibTransId="{CF404780-4B67-40A1-8594-5296701C0FF8}"/>
    <dgm:cxn modelId="{182BF182-3B10-4918-BC4C-F84EA541A82B}" srcId="{F450261A-0F45-4D57-A316-E2F869F63D59}" destId="{BC096F96-7261-4E9E-8214-739CA69CEB30}" srcOrd="1" destOrd="0" parTransId="{31473DB1-92CE-4F45-8532-B22833DC9F02}" sibTransId="{FBF5691B-0AEA-411A-BD89-2748F1648583}"/>
    <dgm:cxn modelId="{19A91851-4265-45A0-A4C3-51762443E541}" type="presOf" srcId="{86223221-8E05-4BF8-AE38-7BAC4FAEA2EF}" destId="{D99FA925-F1B9-4E7C-BEE9-28633ECB0DC5}" srcOrd="0" destOrd="0" presId="urn:microsoft.com/office/officeart/2005/8/layout/hList2"/>
    <dgm:cxn modelId="{B476486B-F6CA-484F-A281-945DA9D307CB}" type="presOf" srcId="{07DA63E5-AFB6-44A5-B5D7-65166182A290}" destId="{C7C3B374-0D5A-4F6F-A769-188F93E1572F}" srcOrd="0" destOrd="4" presId="urn:microsoft.com/office/officeart/2005/8/layout/hList2"/>
    <dgm:cxn modelId="{513049FA-2F39-44CB-88CA-53BD6E7DC008}" type="presOf" srcId="{B1F44AC3-4B3A-4CA3-B78D-71A4C307ED28}" destId="{A1A7705D-8CF8-48FC-9F17-1114858A69F6}" srcOrd="0" destOrd="12" presId="urn:microsoft.com/office/officeart/2005/8/layout/hList2"/>
    <dgm:cxn modelId="{DE1F142D-2CCC-4E08-81A1-6B775C25F49F}" srcId="{D7B7E499-7751-46FF-BC25-69D01EB365F8}" destId="{BB217CDC-87C4-4FEA-8980-B17C3C71BE69}" srcOrd="1" destOrd="0" parTransId="{C156AF20-4437-436A-A838-42F95C1C975E}" sibTransId="{E15A7D9A-8177-46E0-A2A6-35F300592B01}"/>
    <dgm:cxn modelId="{88C95976-C19F-4C55-AEC6-991D0E8D1E7A}" type="presOf" srcId="{4BF5B529-68FC-418C-8496-BA6DCF8FDB9E}" destId="{A1A7705D-8CF8-48FC-9F17-1114858A69F6}" srcOrd="0" destOrd="4" presId="urn:microsoft.com/office/officeart/2005/8/layout/hList2"/>
    <dgm:cxn modelId="{FBAD800D-5466-410B-BBF3-DE0D6696177C}" type="presOf" srcId="{6A790106-1BE7-41B1-8F0A-9F96333AE58B}" destId="{A1A7705D-8CF8-48FC-9F17-1114858A69F6}" srcOrd="0" destOrd="6" presId="urn:microsoft.com/office/officeart/2005/8/layout/hList2"/>
    <dgm:cxn modelId="{99EFF81B-123F-478E-9703-0E9A44176104}" srcId="{BA4C8E59-C711-4507-879A-23F76BFF5ADA}" destId="{10310575-92D7-4C04-A92B-04D36A138ACD}" srcOrd="1" destOrd="0" parTransId="{D6AC75CE-9CD9-471C-85A6-B3006927C928}" sibTransId="{65407A76-C2A0-4EE9-9696-EA3AC10F828F}"/>
    <dgm:cxn modelId="{3101AD10-E743-4FAB-B4AC-AD58D222DE0A}" srcId="{F450261A-0F45-4D57-A316-E2F869F63D59}" destId="{941EDD45-49C3-4B69-A782-59B4CD410435}" srcOrd="2" destOrd="0" parTransId="{475F5CE2-8C17-437F-9454-5A8D1C80D0B3}" sibTransId="{7E0D5634-B498-4DDE-9A34-2F4BCC0BBED6}"/>
    <dgm:cxn modelId="{B4FAFADD-95B2-47E9-8C01-A51C204D4C36}" type="presOf" srcId="{941EDD45-49C3-4B69-A782-59B4CD410435}" destId="{C7C3B374-0D5A-4F6F-A769-188F93E1572F}" srcOrd="0" destOrd="8" presId="urn:microsoft.com/office/officeart/2005/8/layout/hList2"/>
    <dgm:cxn modelId="{26D3CB5C-82B2-4B87-A9A4-55F20FC2FB67}" srcId="{9BF86910-489B-4464-BA74-EDFB87F733D4}" destId="{6A790106-1BE7-41B1-8F0A-9F96333AE58B}" srcOrd="2" destOrd="0" parTransId="{03AFF99C-684B-481D-ABE7-5CE205B772DD}" sibTransId="{52F257FB-E34C-4468-B645-14069EB2EF9D}"/>
    <dgm:cxn modelId="{ED4183F3-18D6-4473-80DD-E77A476F0ED3}" srcId="{86223221-8E05-4BF8-AE38-7BAC4FAEA2EF}" destId="{9BF86910-489B-4464-BA74-EDFB87F733D4}" srcOrd="0" destOrd="0" parTransId="{81ED3B50-799E-4DB5-8B05-8F06D0195C86}" sibTransId="{A3D62D0C-EE03-44DC-8E34-EA33105B0FE8}"/>
    <dgm:cxn modelId="{5371F10D-CB06-40F6-A0B8-3955E1497E20}" srcId="{CB12ACEB-834D-466F-BC1A-DE8B19746672}" destId="{3E8950F2-830E-4813-8F7C-F2EFD030E9E4}" srcOrd="2" destOrd="0" parTransId="{78717C05-8674-4189-BBAB-7356EE9545FD}" sibTransId="{4A6EA999-E6B6-4DDB-B977-F7609087DEA5}"/>
    <dgm:cxn modelId="{1842DF1F-56E9-4FF4-AA46-6D1E1D1551F1}" type="presOf" srcId="{9BF86910-489B-4464-BA74-EDFB87F733D4}" destId="{D593F1F4-5CE4-4895-9865-F18984595AA9}" srcOrd="0" destOrd="0" presId="urn:microsoft.com/office/officeart/2005/8/layout/hList2"/>
    <dgm:cxn modelId="{2F78F491-2780-4EF4-9A2D-D8E26F951FE4}" type="presOf" srcId="{BB217CDC-87C4-4FEA-8980-B17C3C71BE69}" destId="{C7C3B374-0D5A-4F6F-A769-188F93E1572F}" srcOrd="0" destOrd="11" presId="urn:microsoft.com/office/officeart/2005/8/layout/hList2"/>
    <dgm:cxn modelId="{EB9D8EE4-FD4B-4978-884A-E8E1275683CB}" type="presOf" srcId="{DA74AE16-FB68-4272-9FC8-589CBA553C7C}" destId="{C7C3B374-0D5A-4F6F-A769-188F93E1572F}" srcOrd="0" destOrd="5" presId="urn:microsoft.com/office/officeart/2005/8/layout/hList2"/>
    <dgm:cxn modelId="{065DC5C2-0611-4E03-969C-89BE8EDF7B67}" type="presOf" srcId="{25D5145B-43BB-43B2-85C0-A6E5AFC980C5}" destId="{C7C3B374-0D5A-4F6F-A769-188F93E1572F}" srcOrd="0" destOrd="7" presId="urn:microsoft.com/office/officeart/2005/8/layout/hList2"/>
    <dgm:cxn modelId="{798BBFA4-7ECA-4188-BCCC-322D015ED8C9}" type="presOf" srcId="{D7B7E499-7751-46FF-BC25-69D01EB365F8}" destId="{C7C3B374-0D5A-4F6F-A769-188F93E1572F}" srcOrd="0" destOrd="9" presId="urn:microsoft.com/office/officeart/2005/8/layout/hList2"/>
    <dgm:cxn modelId="{1AADE078-90BF-4EE8-BEA5-84888B9BF244}" type="presOf" srcId="{0F62B223-C741-4730-AA48-C8B5ED6DF3E4}" destId="{E312A91B-0E9F-4625-A71A-09B330FBEFC3}" srcOrd="0" destOrd="0" presId="urn:microsoft.com/office/officeart/2005/8/layout/hList2"/>
    <dgm:cxn modelId="{4EFCAE6D-8F28-4422-B4A3-F551BA7873A9}" srcId="{6A790106-1BE7-41B1-8F0A-9F96333AE58B}" destId="{7619DE24-8B0A-442A-AAEB-432CFBFF8AC9}" srcOrd="2" destOrd="0" parTransId="{342CBF1D-C3BF-4593-9E41-E9703E9537FC}" sibTransId="{29D8E887-59DF-431C-8D4F-0C45494F46BF}"/>
    <dgm:cxn modelId="{ED95E073-C379-4161-9B0F-A6590D66F88C}" type="presOf" srcId="{61059E1D-1A4B-6B49-9CAF-FF444A1AD52B}" destId="{C7C3B374-0D5A-4F6F-A769-188F93E1572F}" srcOrd="0" destOrd="10" presId="urn:microsoft.com/office/officeart/2005/8/layout/hList2"/>
    <dgm:cxn modelId="{6D51F1E0-B225-4C85-B1B0-ECBFE300AD0B}" type="presOf" srcId="{BA4C8E59-C711-4507-879A-23F76BFF5ADA}" destId="{C7C3B374-0D5A-4F6F-A769-188F93E1572F}" srcOrd="0" destOrd="0" presId="urn:microsoft.com/office/officeart/2005/8/layout/hList2"/>
    <dgm:cxn modelId="{3C24DB51-D1D7-4E9B-83C4-A30308B7153A}" type="presOf" srcId="{B09C68AC-057C-4E84-B82E-804257D5DED2}" destId="{C7C3B374-0D5A-4F6F-A769-188F93E1572F}" srcOrd="0" destOrd="3" presId="urn:microsoft.com/office/officeart/2005/8/layout/hList2"/>
    <dgm:cxn modelId="{5A17F9D3-C34F-4E1F-9F22-BB928AAF9A58}" srcId="{86223221-8E05-4BF8-AE38-7BAC4FAEA2EF}" destId="{0F62B223-C741-4730-AA48-C8B5ED6DF3E4}" srcOrd="2" destOrd="0" parTransId="{44F685C3-7C58-46DA-9B29-5BD6D4FD7B8D}" sibTransId="{0DE9A124-1EA6-420A-AA9A-EF03250BF5C1}"/>
    <dgm:cxn modelId="{A6E5CF0B-FC26-4A8D-B8A1-85E9315F498A}" srcId="{9BF86910-489B-4464-BA74-EDFB87F733D4}" destId="{3910365D-04DB-48AB-A436-913517ED70D2}" srcOrd="3" destOrd="0" parTransId="{3943DC52-5FBC-4B32-8A6E-BBD8EF4FF856}" sibTransId="{ACFA7122-805C-42F9-8079-A9834C445929}"/>
    <dgm:cxn modelId="{4506754C-B1B3-4335-B18E-789C96C0B41B}" type="presOf" srcId="{49AC68D5-2671-4A03-8588-126B6A03CA9A}" destId="{A1A7705D-8CF8-48FC-9F17-1114858A69F6}" srcOrd="0" destOrd="5" presId="urn:microsoft.com/office/officeart/2005/8/layout/hList2"/>
    <dgm:cxn modelId="{7BAFBA20-8983-4715-BA82-34D02BBF1E5D}" srcId="{9BF86910-489B-4464-BA74-EDFB87F733D4}" destId="{A03449E5-70E4-43CA-B120-D3EB55B54CF2}" srcOrd="4" destOrd="0" parTransId="{A050F5B1-DE20-4C14-9AF4-CAD964A8F304}" sibTransId="{8C7AAC5A-FFDB-406F-B782-FA6143C6A45F}"/>
    <dgm:cxn modelId="{EEA1686C-D8B1-4F42-B55C-74A62709A2C6}" srcId="{BC096F96-7261-4E9E-8214-739CA69CEB30}" destId="{25D5145B-43BB-43B2-85C0-A6E5AFC980C5}" srcOrd="0" destOrd="0" parTransId="{8E8CBCCC-348C-4AE0-9C22-E265433FA302}" sibTransId="{4B71B7CE-FB99-4419-BF6C-D336A42E5A23}"/>
    <dgm:cxn modelId="{182ECE5E-89EA-46CF-AC64-7E20DE327DE0}" type="presOf" srcId="{CB12ACEB-834D-466F-BC1A-DE8B19746672}" destId="{A1A7705D-8CF8-48FC-9F17-1114858A69F6}" srcOrd="0" destOrd="0" presId="urn:microsoft.com/office/officeart/2005/8/layout/hList2"/>
    <dgm:cxn modelId="{F1C6EDAE-A4A1-4C56-A035-5B70FC3D1845}" srcId="{6A790106-1BE7-41B1-8F0A-9F96333AE58B}" destId="{55F6E90A-418C-4923-B078-A2F0B3CA1B26}" srcOrd="0" destOrd="0" parTransId="{D3974F02-5170-46F9-B1F2-0E5F4CB1A314}" sibTransId="{B9A28243-19E3-4219-AF2B-33E09B99B1B5}"/>
    <dgm:cxn modelId="{EED539EE-EB2B-48E6-BC8E-E19B87454A86}" srcId="{BA4C8E59-C711-4507-879A-23F76BFF5ADA}" destId="{07DA63E5-AFB6-44A5-B5D7-65166182A290}" srcOrd="3" destOrd="0" parTransId="{FB23B320-2E24-4A9D-9A8C-5E90F8CF6B91}" sibTransId="{4201D5FD-B6C9-4F99-9B84-2EB886CEC338}"/>
    <dgm:cxn modelId="{435E0D0D-76D6-421F-AB39-91AE7A5936AC}" type="presParOf" srcId="{D99FA925-F1B9-4E7C-BEE9-28633ECB0DC5}" destId="{39203B8E-7A4A-4A36-BFE2-CA770533925D}" srcOrd="0" destOrd="0" presId="urn:microsoft.com/office/officeart/2005/8/layout/hList2"/>
    <dgm:cxn modelId="{34639307-8D0B-48A2-A8D1-187F7EBCDF9A}" type="presParOf" srcId="{39203B8E-7A4A-4A36-BFE2-CA770533925D}" destId="{92ADE085-5BCB-4602-B138-AFC8F3CE3E3C}" srcOrd="0" destOrd="0" presId="urn:microsoft.com/office/officeart/2005/8/layout/hList2"/>
    <dgm:cxn modelId="{FFECD9FF-1B06-43C4-987B-86E0A1FC40FB}" type="presParOf" srcId="{39203B8E-7A4A-4A36-BFE2-CA770533925D}" destId="{A1A7705D-8CF8-48FC-9F17-1114858A69F6}" srcOrd="1" destOrd="0" presId="urn:microsoft.com/office/officeart/2005/8/layout/hList2"/>
    <dgm:cxn modelId="{00FCAA79-4CDE-4537-8929-C45A7CD5FAEE}" type="presParOf" srcId="{39203B8E-7A4A-4A36-BFE2-CA770533925D}" destId="{D593F1F4-5CE4-4895-9865-F18984595AA9}" srcOrd="2" destOrd="0" presId="urn:microsoft.com/office/officeart/2005/8/layout/hList2"/>
    <dgm:cxn modelId="{D6C55FBB-F550-407F-8DD8-838A7A26C9EB}" type="presParOf" srcId="{D99FA925-F1B9-4E7C-BEE9-28633ECB0DC5}" destId="{F45E5C57-212D-4E82-9CBF-CE351F6D22FE}" srcOrd="1" destOrd="0" presId="urn:microsoft.com/office/officeart/2005/8/layout/hList2"/>
    <dgm:cxn modelId="{270D4F22-553F-4E6F-9DBC-8CBF5A6F27D2}" type="presParOf" srcId="{D99FA925-F1B9-4E7C-BEE9-28633ECB0DC5}" destId="{BFC0AB59-C81C-4D1B-9C7C-E533024887EA}" srcOrd="2" destOrd="0" presId="urn:microsoft.com/office/officeart/2005/8/layout/hList2"/>
    <dgm:cxn modelId="{528FB910-040F-4578-B76C-62BAF0F41E93}" type="presParOf" srcId="{BFC0AB59-C81C-4D1B-9C7C-E533024887EA}" destId="{22076C9E-D704-4EC0-87F4-0AEC6B1FCB48}" srcOrd="0" destOrd="0" presId="urn:microsoft.com/office/officeart/2005/8/layout/hList2"/>
    <dgm:cxn modelId="{0924FCC5-521E-4C56-9D8A-90206426E432}" type="presParOf" srcId="{BFC0AB59-C81C-4D1B-9C7C-E533024887EA}" destId="{C7C3B374-0D5A-4F6F-A769-188F93E1572F}" srcOrd="1" destOrd="0" presId="urn:microsoft.com/office/officeart/2005/8/layout/hList2"/>
    <dgm:cxn modelId="{4C7BE6F6-3143-420F-AA37-2E429C3B54FC}" type="presParOf" srcId="{BFC0AB59-C81C-4D1B-9C7C-E533024887EA}" destId="{3BFFD57F-E041-4356-BD9D-A13A52CF77DC}" srcOrd="2" destOrd="0" presId="urn:microsoft.com/office/officeart/2005/8/layout/hList2"/>
    <dgm:cxn modelId="{D7CCA77F-BBB4-4870-B650-6D0A9DDD332C}" type="presParOf" srcId="{D99FA925-F1B9-4E7C-BEE9-28633ECB0DC5}" destId="{B9FDE18F-CE41-49E1-A532-4A4853040F33}" srcOrd="3" destOrd="0" presId="urn:microsoft.com/office/officeart/2005/8/layout/hList2"/>
    <dgm:cxn modelId="{D55AD122-04E5-4F06-B0AC-97330B3289C2}" type="presParOf" srcId="{D99FA925-F1B9-4E7C-BEE9-28633ECB0DC5}" destId="{FC96CA53-2777-4772-8765-07773A7EB04C}" srcOrd="4" destOrd="0" presId="urn:microsoft.com/office/officeart/2005/8/layout/hList2"/>
    <dgm:cxn modelId="{184E23AC-CA21-45FB-B69F-EC812554DED1}" type="presParOf" srcId="{FC96CA53-2777-4772-8765-07773A7EB04C}" destId="{8478BC02-C591-49DD-991F-B31BFF9A41C2}" srcOrd="0" destOrd="0" presId="urn:microsoft.com/office/officeart/2005/8/layout/hList2"/>
    <dgm:cxn modelId="{17B77BBD-567F-4F79-90B4-20A240369DBF}" type="presParOf" srcId="{FC96CA53-2777-4772-8765-07773A7EB04C}" destId="{87F5A3D1-61A3-4C4B-A5D6-975C86FBF4F2}" srcOrd="1" destOrd="0" presId="urn:microsoft.com/office/officeart/2005/8/layout/hList2"/>
    <dgm:cxn modelId="{D6D6D9F8-8DF3-4088-93BC-FA3145C2B877}" type="presParOf" srcId="{FC96CA53-2777-4772-8765-07773A7EB04C}" destId="{E312A91B-0E9F-4625-A71A-09B330FBEFC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D6304-9ADE-8745-8981-0BA377E9CA13}" type="doc">
      <dgm:prSet loTypeId="urn:microsoft.com/office/officeart/2005/8/layout/cycle6" loCatId="relationship" qsTypeId="urn:microsoft.com/office/officeart/2005/8/quickstyle/simple4" qsCatId="simple" csTypeId="urn:microsoft.com/office/officeart/2005/8/colors/accent1_2" csCatId="accent1" phldr="1"/>
      <dgm:spPr/>
    </dgm:pt>
    <dgm:pt modelId="{A580E4E6-DB76-4242-BA2C-BC07188709A5}">
      <dgm:prSet phldrT="[Text]"/>
      <dgm:spPr/>
      <dgm:t>
        <a:bodyPr/>
        <a:lstStyle/>
        <a:p>
          <a:r>
            <a:rPr lang="en-US" dirty="0" smtClean="0">
              <a:solidFill>
                <a:schemeClr val="tx1"/>
              </a:solidFill>
              <a:latin typeface="Franklin Gothic Book" panose="020B0503020102020204" pitchFamily="34" charset="0"/>
              <a:ea typeface="+mn-ea"/>
              <a:cs typeface="+mn-cs"/>
            </a:rPr>
            <a:t>Be a resident of Massachusetts</a:t>
          </a:r>
          <a:endParaRPr lang="en-US" dirty="0">
            <a:solidFill>
              <a:schemeClr val="tx1"/>
            </a:solidFill>
            <a:latin typeface="Franklin Gothic Book" panose="020B0503020102020204" pitchFamily="34" charset="0"/>
            <a:ea typeface="+mn-ea"/>
            <a:cs typeface="+mn-cs"/>
          </a:endParaRPr>
        </a:p>
      </dgm:t>
    </dgm:pt>
    <dgm:pt modelId="{25991885-C6E9-E74F-AA8C-AEAD06577DE8}" type="parTrans" cxnId="{5C68398C-0B26-2443-AD29-1D974820DA16}">
      <dgm:prSet/>
      <dgm:spPr/>
      <dgm:t>
        <a:bodyPr/>
        <a:lstStyle/>
        <a:p>
          <a:endParaRPr lang="en-US"/>
        </a:p>
      </dgm:t>
    </dgm:pt>
    <dgm:pt modelId="{D6917B09-2CEF-D047-B651-0D089F6C9491}" type="sibTrans" cxnId="{5C68398C-0B26-2443-AD29-1D974820DA16}">
      <dgm:prSet/>
      <dgm:spPr/>
      <dgm:t>
        <a:bodyPr/>
        <a:lstStyle/>
        <a:p>
          <a:endParaRPr lang="en-US"/>
        </a:p>
      </dgm:t>
    </dgm:pt>
    <dgm:pt modelId="{28C42CBE-8D02-1940-B0A2-9F035BD9C44E}">
      <dgm:prSet phldrT="[Text]"/>
      <dgm:spPr/>
      <dgm:t>
        <a:bodyPr/>
        <a:lstStyle/>
        <a:p>
          <a:r>
            <a:rPr lang="en-US" dirty="0" smtClean="0">
              <a:solidFill>
                <a:schemeClr val="tx1"/>
              </a:solidFill>
              <a:latin typeface="Franklin Gothic Book" panose="020B0503020102020204" pitchFamily="34" charset="0"/>
              <a:ea typeface="+mn-ea"/>
              <a:cs typeface="+mn-cs"/>
            </a:rPr>
            <a:t>Be </a:t>
          </a:r>
          <a:r>
            <a:rPr lang="en-US" b="1" dirty="0" smtClean="0">
              <a:solidFill>
                <a:schemeClr val="tx1"/>
              </a:solidFill>
              <a:latin typeface="Franklin Gothic Book" panose="020B0503020102020204" pitchFamily="34" charset="0"/>
              <a:ea typeface="+mn-ea"/>
              <a:cs typeface="+mn-cs"/>
            </a:rPr>
            <a:t>lawfully present </a:t>
          </a:r>
          <a:r>
            <a:rPr lang="en-US" dirty="0" smtClean="0">
              <a:solidFill>
                <a:schemeClr val="tx1"/>
              </a:solidFill>
              <a:latin typeface="Franklin Gothic Book" panose="020B0503020102020204" pitchFamily="34" charset="0"/>
              <a:ea typeface="+mn-ea"/>
              <a:cs typeface="+mn-cs"/>
            </a:rPr>
            <a:t>in the US</a:t>
          </a:r>
          <a:endParaRPr lang="en-US" dirty="0"/>
        </a:p>
      </dgm:t>
    </dgm:pt>
    <dgm:pt modelId="{1E250991-6790-A04C-AC4A-F2249FF1B261}" type="parTrans" cxnId="{DC65B25E-1A3D-754E-9935-A3B47232BD62}">
      <dgm:prSet/>
      <dgm:spPr/>
      <dgm:t>
        <a:bodyPr/>
        <a:lstStyle/>
        <a:p>
          <a:endParaRPr lang="en-US"/>
        </a:p>
      </dgm:t>
    </dgm:pt>
    <dgm:pt modelId="{966214FE-CB7B-4848-98A4-9FF5D40B84AF}" type="sibTrans" cxnId="{DC65B25E-1A3D-754E-9935-A3B47232BD62}">
      <dgm:prSet/>
      <dgm:spPr/>
      <dgm:t>
        <a:bodyPr/>
        <a:lstStyle/>
        <a:p>
          <a:endParaRPr lang="en-US"/>
        </a:p>
      </dgm:t>
    </dgm:pt>
    <dgm:pt modelId="{CE9D42D3-25C6-7F49-BEE5-4BB2ECA60B3C}">
      <dgm:prSet phldrT="[Text]"/>
      <dgm:spPr/>
      <dgm:t>
        <a:bodyPr/>
        <a:lstStyle/>
        <a:p>
          <a:pPr rtl="0"/>
          <a:r>
            <a:rPr lang="en-US" dirty="0" smtClean="0">
              <a:solidFill>
                <a:srgbClr val="5C5A5A"/>
              </a:solidFill>
              <a:latin typeface="Franklin Gothic Book" pitchFamily="34" charset="0"/>
              <a:ea typeface="MS PGothic" pitchFamily="34" charset="-128"/>
              <a:cs typeface="Rockwell" pitchFamily="18" charset="0"/>
            </a:rPr>
            <a:t>Not be </a:t>
          </a:r>
          <a:r>
            <a:rPr lang="en-US" b="1" dirty="0" smtClean="0">
              <a:solidFill>
                <a:srgbClr val="5C5A5A"/>
              </a:solidFill>
              <a:latin typeface="Franklin Gothic Book" pitchFamily="34" charset="0"/>
              <a:ea typeface="MS PGothic" pitchFamily="34" charset="-128"/>
              <a:cs typeface="Rockwell" pitchFamily="18" charset="0"/>
            </a:rPr>
            <a:t>incarcerated</a:t>
          </a:r>
          <a:endParaRPr lang="en-US" dirty="0"/>
        </a:p>
      </dgm:t>
    </dgm:pt>
    <dgm:pt modelId="{E783CC88-7C8C-9C4E-AFCC-DFF64444DEA4}" type="parTrans" cxnId="{E24767AF-955A-D14E-9B03-39DF5A2866DB}">
      <dgm:prSet/>
      <dgm:spPr/>
      <dgm:t>
        <a:bodyPr/>
        <a:lstStyle/>
        <a:p>
          <a:endParaRPr lang="en-US"/>
        </a:p>
      </dgm:t>
    </dgm:pt>
    <dgm:pt modelId="{713204D3-4BFC-324E-9E6E-CAA546CDC5BC}" type="sibTrans" cxnId="{E24767AF-955A-D14E-9B03-39DF5A2866DB}">
      <dgm:prSet/>
      <dgm:spPr/>
      <dgm:t>
        <a:bodyPr/>
        <a:lstStyle/>
        <a:p>
          <a:endParaRPr lang="en-US"/>
        </a:p>
      </dgm:t>
    </dgm:pt>
    <dgm:pt modelId="{7A869B8E-71E8-476B-B550-CAEBDDB96B78}" type="pres">
      <dgm:prSet presAssocID="{B1AD6304-9ADE-8745-8981-0BA377E9CA13}" presName="cycle" presStyleCnt="0">
        <dgm:presLayoutVars>
          <dgm:dir/>
          <dgm:resizeHandles val="exact"/>
        </dgm:presLayoutVars>
      </dgm:prSet>
      <dgm:spPr/>
    </dgm:pt>
    <dgm:pt modelId="{62E0BA7C-9D97-46AF-9935-77D2945830E9}" type="pres">
      <dgm:prSet presAssocID="{A580E4E6-DB76-4242-BA2C-BC07188709A5}" presName="node" presStyleLbl="node1" presStyleIdx="0" presStyleCnt="3">
        <dgm:presLayoutVars>
          <dgm:bulletEnabled val="1"/>
        </dgm:presLayoutVars>
      </dgm:prSet>
      <dgm:spPr/>
      <dgm:t>
        <a:bodyPr/>
        <a:lstStyle/>
        <a:p>
          <a:endParaRPr lang="en-US"/>
        </a:p>
      </dgm:t>
    </dgm:pt>
    <dgm:pt modelId="{2F2FA5E4-A6C6-47C5-B947-162E8CE23493}" type="pres">
      <dgm:prSet presAssocID="{A580E4E6-DB76-4242-BA2C-BC07188709A5}" presName="spNode" presStyleCnt="0"/>
      <dgm:spPr/>
    </dgm:pt>
    <dgm:pt modelId="{83BAF3FD-3949-4007-9B0D-0F62CC24E943}" type="pres">
      <dgm:prSet presAssocID="{D6917B09-2CEF-D047-B651-0D089F6C9491}" presName="sibTrans" presStyleLbl="sibTrans1D1" presStyleIdx="0" presStyleCnt="3"/>
      <dgm:spPr/>
      <dgm:t>
        <a:bodyPr/>
        <a:lstStyle/>
        <a:p>
          <a:endParaRPr lang="en-US"/>
        </a:p>
      </dgm:t>
    </dgm:pt>
    <dgm:pt modelId="{15116EBE-E127-4EF1-BF38-8826BA89CDC5}" type="pres">
      <dgm:prSet presAssocID="{28C42CBE-8D02-1940-B0A2-9F035BD9C44E}" presName="node" presStyleLbl="node1" presStyleIdx="1" presStyleCnt="3">
        <dgm:presLayoutVars>
          <dgm:bulletEnabled val="1"/>
        </dgm:presLayoutVars>
      </dgm:prSet>
      <dgm:spPr/>
      <dgm:t>
        <a:bodyPr/>
        <a:lstStyle/>
        <a:p>
          <a:endParaRPr lang="en-US"/>
        </a:p>
      </dgm:t>
    </dgm:pt>
    <dgm:pt modelId="{79603D0F-1A3E-4A34-8E3D-B8637B8DF6C1}" type="pres">
      <dgm:prSet presAssocID="{28C42CBE-8D02-1940-B0A2-9F035BD9C44E}" presName="spNode" presStyleCnt="0"/>
      <dgm:spPr/>
    </dgm:pt>
    <dgm:pt modelId="{1B4B354E-10A7-44A6-BA81-00A6334633CA}" type="pres">
      <dgm:prSet presAssocID="{966214FE-CB7B-4848-98A4-9FF5D40B84AF}" presName="sibTrans" presStyleLbl="sibTrans1D1" presStyleIdx="1" presStyleCnt="3"/>
      <dgm:spPr/>
      <dgm:t>
        <a:bodyPr/>
        <a:lstStyle/>
        <a:p>
          <a:endParaRPr lang="en-US"/>
        </a:p>
      </dgm:t>
    </dgm:pt>
    <dgm:pt modelId="{FC3B9857-796B-4E58-9B76-6257C889B466}" type="pres">
      <dgm:prSet presAssocID="{CE9D42D3-25C6-7F49-BEE5-4BB2ECA60B3C}" presName="node" presStyleLbl="node1" presStyleIdx="2" presStyleCnt="3">
        <dgm:presLayoutVars>
          <dgm:bulletEnabled val="1"/>
        </dgm:presLayoutVars>
      </dgm:prSet>
      <dgm:spPr/>
      <dgm:t>
        <a:bodyPr/>
        <a:lstStyle/>
        <a:p>
          <a:endParaRPr lang="en-US"/>
        </a:p>
      </dgm:t>
    </dgm:pt>
    <dgm:pt modelId="{488C7295-186C-4DF3-AC43-9388A37A2828}" type="pres">
      <dgm:prSet presAssocID="{CE9D42D3-25C6-7F49-BEE5-4BB2ECA60B3C}" presName="spNode" presStyleCnt="0"/>
      <dgm:spPr/>
    </dgm:pt>
    <dgm:pt modelId="{B21BE97C-63EF-48B3-A87C-42041542C51C}" type="pres">
      <dgm:prSet presAssocID="{713204D3-4BFC-324E-9E6E-CAA546CDC5BC}" presName="sibTrans" presStyleLbl="sibTrans1D1" presStyleIdx="2" presStyleCnt="3"/>
      <dgm:spPr/>
      <dgm:t>
        <a:bodyPr/>
        <a:lstStyle/>
        <a:p>
          <a:endParaRPr lang="en-US"/>
        </a:p>
      </dgm:t>
    </dgm:pt>
  </dgm:ptLst>
  <dgm:cxnLst>
    <dgm:cxn modelId="{D2E44838-D543-4C1B-8653-92BDDD624D1D}" type="presOf" srcId="{A580E4E6-DB76-4242-BA2C-BC07188709A5}" destId="{62E0BA7C-9D97-46AF-9935-77D2945830E9}" srcOrd="0" destOrd="0" presId="urn:microsoft.com/office/officeart/2005/8/layout/cycle6"/>
    <dgm:cxn modelId="{93109E8F-E474-4F38-9ECB-CAB7DED76049}" type="presOf" srcId="{D6917B09-2CEF-D047-B651-0D089F6C9491}" destId="{83BAF3FD-3949-4007-9B0D-0F62CC24E943}" srcOrd="0" destOrd="0" presId="urn:microsoft.com/office/officeart/2005/8/layout/cycle6"/>
    <dgm:cxn modelId="{5C68398C-0B26-2443-AD29-1D974820DA16}" srcId="{B1AD6304-9ADE-8745-8981-0BA377E9CA13}" destId="{A580E4E6-DB76-4242-BA2C-BC07188709A5}" srcOrd="0" destOrd="0" parTransId="{25991885-C6E9-E74F-AA8C-AEAD06577DE8}" sibTransId="{D6917B09-2CEF-D047-B651-0D089F6C9491}"/>
    <dgm:cxn modelId="{DE343025-C615-4349-B315-3D04245CB0F8}" type="presOf" srcId="{713204D3-4BFC-324E-9E6E-CAA546CDC5BC}" destId="{B21BE97C-63EF-48B3-A87C-42041542C51C}" srcOrd="0" destOrd="0" presId="urn:microsoft.com/office/officeart/2005/8/layout/cycle6"/>
    <dgm:cxn modelId="{FF9EF9C8-E959-42D0-94BF-7D6034A57DDF}" type="presOf" srcId="{966214FE-CB7B-4848-98A4-9FF5D40B84AF}" destId="{1B4B354E-10A7-44A6-BA81-00A6334633CA}" srcOrd="0" destOrd="0" presId="urn:microsoft.com/office/officeart/2005/8/layout/cycle6"/>
    <dgm:cxn modelId="{589D4538-0F6E-4E11-856A-193774187BBA}" type="presOf" srcId="{B1AD6304-9ADE-8745-8981-0BA377E9CA13}" destId="{7A869B8E-71E8-476B-B550-CAEBDDB96B78}" srcOrd="0" destOrd="0" presId="urn:microsoft.com/office/officeart/2005/8/layout/cycle6"/>
    <dgm:cxn modelId="{DC65B25E-1A3D-754E-9935-A3B47232BD62}" srcId="{B1AD6304-9ADE-8745-8981-0BA377E9CA13}" destId="{28C42CBE-8D02-1940-B0A2-9F035BD9C44E}" srcOrd="1" destOrd="0" parTransId="{1E250991-6790-A04C-AC4A-F2249FF1B261}" sibTransId="{966214FE-CB7B-4848-98A4-9FF5D40B84AF}"/>
    <dgm:cxn modelId="{73A74550-3877-4BDC-9717-9D46BF14A0CF}" type="presOf" srcId="{CE9D42D3-25C6-7F49-BEE5-4BB2ECA60B3C}" destId="{FC3B9857-796B-4E58-9B76-6257C889B466}" srcOrd="0" destOrd="0" presId="urn:microsoft.com/office/officeart/2005/8/layout/cycle6"/>
    <dgm:cxn modelId="{E24767AF-955A-D14E-9B03-39DF5A2866DB}" srcId="{B1AD6304-9ADE-8745-8981-0BA377E9CA13}" destId="{CE9D42D3-25C6-7F49-BEE5-4BB2ECA60B3C}" srcOrd="2" destOrd="0" parTransId="{E783CC88-7C8C-9C4E-AFCC-DFF64444DEA4}" sibTransId="{713204D3-4BFC-324E-9E6E-CAA546CDC5BC}"/>
    <dgm:cxn modelId="{177A7C72-34DB-44D9-983C-18CA6C658E4C}" type="presOf" srcId="{28C42CBE-8D02-1940-B0A2-9F035BD9C44E}" destId="{15116EBE-E127-4EF1-BF38-8826BA89CDC5}" srcOrd="0" destOrd="0" presId="urn:microsoft.com/office/officeart/2005/8/layout/cycle6"/>
    <dgm:cxn modelId="{CE487E0F-F3E7-4D25-9F5F-DAA39C8FE6B0}" type="presParOf" srcId="{7A869B8E-71E8-476B-B550-CAEBDDB96B78}" destId="{62E0BA7C-9D97-46AF-9935-77D2945830E9}" srcOrd="0" destOrd="0" presId="urn:microsoft.com/office/officeart/2005/8/layout/cycle6"/>
    <dgm:cxn modelId="{8E670934-9C69-4D5A-822E-CEBA5A28F8F5}" type="presParOf" srcId="{7A869B8E-71E8-476B-B550-CAEBDDB96B78}" destId="{2F2FA5E4-A6C6-47C5-B947-162E8CE23493}" srcOrd="1" destOrd="0" presId="urn:microsoft.com/office/officeart/2005/8/layout/cycle6"/>
    <dgm:cxn modelId="{2B9C41C5-076C-4199-8922-54FA38A48FFC}" type="presParOf" srcId="{7A869B8E-71E8-476B-B550-CAEBDDB96B78}" destId="{83BAF3FD-3949-4007-9B0D-0F62CC24E943}" srcOrd="2" destOrd="0" presId="urn:microsoft.com/office/officeart/2005/8/layout/cycle6"/>
    <dgm:cxn modelId="{6422445A-EA20-45A8-9C9B-26C5ED15C345}" type="presParOf" srcId="{7A869B8E-71E8-476B-B550-CAEBDDB96B78}" destId="{15116EBE-E127-4EF1-BF38-8826BA89CDC5}" srcOrd="3" destOrd="0" presId="urn:microsoft.com/office/officeart/2005/8/layout/cycle6"/>
    <dgm:cxn modelId="{E968B510-D56F-483C-9EFB-DAC5411F2742}" type="presParOf" srcId="{7A869B8E-71E8-476B-B550-CAEBDDB96B78}" destId="{79603D0F-1A3E-4A34-8E3D-B8637B8DF6C1}" srcOrd="4" destOrd="0" presId="urn:microsoft.com/office/officeart/2005/8/layout/cycle6"/>
    <dgm:cxn modelId="{92F7CCE6-AD88-42BD-A0F9-24CA9689A9DF}" type="presParOf" srcId="{7A869B8E-71E8-476B-B550-CAEBDDB96B78}" destId="{1B4B354E-10A7-44A6-BA81-00A6334633CA}" srcOrd="5" destOrd="0" presId="urn:microsoft.com/office/officeart/2005/8/layout/cycle6"/>
    <dgm:cxn modelId="{2C120641-0C70-48C9-B7DA-300265A04933}" type="presParOf" srcId="{7A869B8E-71E8-476B-B550-CAEBDDB96B78}" destId="{FC3B9857-796B-4E58-9B76-6257C889B466}" srcOrd="6" destOrd="0" presId="urn:microsoft.com/office/officeart/2005/8/layout/cycle6"/>
    <dgm:cxn modelId="{9DB0A041-9887-4D9E-B4E3-3D03D82D178F}" type="presParOf" srcId="{7A869B8E-71E8-476B-B550-CAEBDDB96B78}" destId="{488C7295-186C-4DF3-AC43-9388A37A2828}" srcOrd="7" destOrd="0" presId="urn:microsoft.com/office/officeart/2005/8/layout/cycle6"/>
    <dgm:cxn modelId="{E13EB952-6329-4D07-B1EA-2AAF50480C9D}" type="presParOf" srcId="{7A869B8E-71E8-476B-B550-CAEBDDB96B78}" destId="{B21BE97C-63EF-48B3-A87C-42041542C51C}"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AD6304-9ADE-8745-8981-0BA377E9CA13}" type="doc">
      <dgm:prSet loTypeId="urn:microsoft.com/office/officeart/2005/8/layout/cycle6" loCatId="relationship" qsTypeId="urn:microsoft.com/office/officeart/2005/8/quickstyle/simple4" qsCatId="simple" csTypeId="urn:microsoft.com/office/officeart/2005/8/colors/accent1_2" csCatId="accent1" phldr="1"/>
      <dgm:spPr/>
    </dgm:pt>
    <dgm:pt modelId="{A580E4E6-DB76-4242-BA2C-BC07188709A5}">
      <dgm:prSet phldrT="[Text]"/>
      <dgm:spPr/>
      <dgm:t>
        <a:bodyPr/>
        <a:lstStyle/>
        <a:p>
          <a:r>
            <a:rPr lang="en-US" dirty="0" smtClean="0">
              <a:solidFill>
                <a:schemeClr val="tx1"/>
              </a:solidFill>
              <a:latin typeface="Franklin Gothic Book" panose="020B0503020102020204" pitchFamily="34" charset="0"/>
              <a:ea typeface="+mn-ea"/>
              <a:cs typeface="+mn-cs"/>
            </a:rPr>
            <a:t>Not be eligible for public Minimum Essential Coverage (MEC)* </a:t>
          </a:r>
          <a:endParaRPr lang="en-US" dirty="0">
            <a:solidFill>
              <a:schemeClr val="tx1"/>
            </a:solidFill>
            <a:latin typeface="Franklin Gothic Book" panose="020B0503020102020204" pitchFamily="34" charset="0"/>
            <a:ea typeface="+mn-ea"/>
            <a:cs typeface="+mn-cs"/>
          </a:endParaRPr>
        </a:p>
      </dgm:t>
    </dgm:pt>
    <dgm:pt modelId="{25991885-C6E9-E74F-AA8C-AEAD06577DE8}" type="parTrans" cxnId="{5C68398C-0B26-2443-AD29-1D974820DA16}">
      <dgm:prSet/>
      <dgm:spPr/>
      <dgm:t>
        <a:bodyPr/>
        <a:lstStyle/>
        <a:p>
          <a:endParaRPr lang="en-US"/>
        </a:p>
      </dgm:t>
    </dgm:pt>
    <dgm:pt modelId="{D6917B09-2CEF-D047-B651-0D089F6C9491}" type="sibTrans" cxnId="{5C68398C-0B26-2443-AD29-1D974820DA16}">
      <dgm:prSet/>
      <dgm:spPr/>
      <dgm:t>
        <a:bodyPr/>
        <a:lstStyle/>
        <a:p>
          <a:endParaRPr lang="en-US"/>
        </a:p>
      </dgm:t>
    </dgm:pt>
    <dgm:pt modelId="{28C42CBE-8D02-1940-B0A2-9F035BD9C44E}">
      <dgm:prSet phldrT="[Text]"/>
      <dgm:spPr/>
      <dgm:t>
        <a:bodyPr/>
        <a:lstStyle/>
        <a:p>
          <a:r>
            <a:rPr lang="en-US" dirty="0" smtClean="0">
              <a:solidFill>
                <a:schemeClr val="tx1"/>
              </a:solidFill>
              <a:latin typeface="Franklin Gothic Book" panose="020B0503020102020204" pitchFamily="34" charset="0"/>
              <a:ea typeface="+mn-ea"/>
              <a:cs typeface="+mn-cs"/>
            </a:rPr>
            <a:t>Not be eligible for affordable minimum value Employer – Sponsored Insurance (ESI)</a:t>
          </a:r>
          <a:endParaRPr lang="en-US" dirty="0"/>
        </a:p>
      </dgm:t>
    </dgm:pt>
    <dgm:pt modelId="{1E250991-6790-A04C-AC4A-F2249FF1B261}" type="parTrans" cxnId="{DC65B25E-1A3D-754E-9935-A3B47232BD62}">
      <dgm:prSet/>
      <dgm:spPr/>
      <dgm:t>
        <a:bodyPr/>
        <a:lstStyle/>
        <a:p>
          <a:endParaRPr lang="en-US"/>
        </a:p>
      </dgm:t>
    </dgm:pt>
    <dgm:pt modelId="{966214FE-CB7B-4848-98A4-9FF5D40B84AF}" type="sibTrans" cxnId="{DC65B25E-1A3D-754E-9935-A3B47232BD62}">
      <dgm:prSet/>
      <dgm:spPr/>
      <dgm:t>
        <a:bodyPr/>
        <a:lstStyle/>
        <a:p>
          <a:endParaRPr lang="en-US"/>
        </a:p>
      </dgm:t>
    </dgm:pt>
    <dgm:pt modelId="{CE9D42D3-25C6-7F49-BEE5-4BB2ECA60B3C}">
      <dgm:prSet phldrT="[Text]"/>
      <dgm:spPr/>
      <dgm:t>
        <a:bodyPr/>
        <a:lstStyle/>
        <a:p>
          <a:pPr rtl="0"/>
          <a:r>
            <a:rPr lang="en-US" dirty="0" smtClean="0">
              <a:solidFill>
                <a:srgbClr val="5C5A5A"/>
              </a:solidFill>
              <a:latin typeface="Franklin Gothic Book" pitchFamily="34" charset="0"/>
              <a:ea typeface="MS PGothic" pitchFamily="34" charset="-128"/>
              <a:cs typeface="Rockwell" pitchFamily="18" charset="0"/>
            </a:rPr>
            <a:t>Have income under 400% FPL (APTC only) or under 300% (Connector Care)</a:t>
          </a:r>
          <a:endParaRPr lang="en-US" dirty="0"/>
        </a:p>
      </dgm:t>
    </dgm:pt>
    <dgm:pt modelId="{E783CC88-7C8C-9C4E-AFCC-DFF64444DEA4}" type="parTrans" cxnId="{E24767AF-955A-D14E-9B03-39DF5A2866DB}">
      <dgm:prSet/>
      <dgm:spPr/>
      <dgm:t>
        <a:bodyPr/>
        <a:lstStyle/>
        <a:p>
          <a:endParaRPr lang="en-US"/>
        </a:p>
      </dgm:t>
    </dgm:pt>
    <dgm:pt modelId="{713204D3-4BFC-324E-9E6E-CAA546CDC5BC}" type="sibTrans" cxnId="{E24767AF-955A-D14E-9B03-39DF5A2866DB}">
      <dgm:prSet/>
      <dgm:spPr/>
      <dgm:t>
        <a:bodyPr/>
        <a:lstStyle/>
        <a:p>
          <a:endParaRPr lang="en-US"/>
        </a:p>
      </dgm:t>
    </dgm:pt>
    <dgm:pt modelId="{8843A94C-3321-4DDE-A99C-7A1B62DD9B82}" type="pres">
      <dgm:prSet presAssocID="{B1AD6304-9ADE-8745-8981-0BA377E9CA13}" presName="cycle" presStyleCnt="0">
        <dgm:presLayoutVars>
          <dgm:dir/>
          <dgm:resizeHandles val="exact"/>
        </dgm:presLayoutVars>
      </dgm:prSet>
      <dgm:spPr/>
    </dgm:pt>
    <dgm:pt modelId="{FCE85CF0-7EB3-4E64-AC84-C2936FAF60AB}" type="pres">
      <dgm:prSet presAssocID="{A580E4E6-DB76-4242-BA2C-BC07188709A5}" presName="node" presStyleLbl="node1" presStyleIdx="0" presStyleCnt="3">
        <dgm:presLayoutVars>
          <dgm:bulletEnabled val="1"/>
        </dgm:presLayoutVars>
      </dgm:prSet>
      <dgm:spPr/>
      <dgm:t>
        <a:bodyPr/>
        <a:lstStyle/>
        <a:p>
          <a:endParaRPr lang="en-US"/>
        </a:p>
      </dgm:t>
    </dgm:pt>
    <dgm:pt modelId="{D96687C4-4E6A-4E38-AE23-69A83387A7AA}" type="pres">
      <dgm:prSet presAssocID="{A580E4E6-DB76-4242-BA2C-BC07188709A5}" presName="spNode" presStyleCnt="0"/>
      <dgm:spPr/>
    </dgm:pt>
    <dgm:pt modelId="{7442736F-6CAB-4815-9008-918A379F2117}" type="pres">
      <dgm:prSet presAssocID="{D6917B09-2CEF-D047-B651-0D089F6C9491}" presName="sibTrans" presStyleLbl="sibTrans1D1" presStyleIdx="0" presStyleCnt="3"/>
      <dgm:spPr/>
      <dgm:t>
        <a:bodyPr/>
        <a:lstStyle/>
        <a:p>
          <a:endParaRPr lang="en-US"/>
        </a:p>
      </dgm:t>
    </dgm:pt>
    <dgm:pt modelId="{11285AF1-C346-4E95-9EF6-222E474E21DD}" type="pres">
      <dgm:prSet presAssocID="{28C42CBE-8D02-1940-B0A2-9F035BD9C44E}" presName="node" presStyleLbl="node1" presStyleIdx="1" presStyleCnt="3">
        <dgm:presLayoutVars>
          <dgm:bulletEnabled val="1"/>
        </dgm:presLayoutVars>
      </dgm:prSet>
      <dgm:spPr/>
      <dgm:t>
        <a:bodyPr/>
        <a:lstStyle/>
        <a:p>
          <a:endParaRPr lang="en-US"/>
        </a:p>
      </dgm:t>
    </dgm:pt>
    <dgm:pt modelId="{2954AE98-5891-40F6-A2D1-A94FEFACE4AF}" type="pres">
      <dgm:prSet presAssocID="{28C42CBE-8D02-1940-B0A2-9F035BD9C44E}" presName="spNode" presStyleCnt="0"/>
      <dgm:spPr/>
    </dgm:pt>
    <dgm:pt modelId="{31CE4534-E5AA-41CC-AE86-17274C6BBAF3}" type="pres">
      <dgm:prSet presAssocID="{966214FE-CB7B-4848-98A4-9FF5D40B84AF}" presName="sibTrans" presStyleLbl="sibTrans1D1" presStyleIdx="1" presStyleCnt="3"/>
      <dgm:spPr/>
      <dgm:t>
        <a:bodyPr/>
        <a:lstStyle/>
        <a:p>
          <a:endParaRPr lang="en-US"/>
        </a:p>
      </dgm:t>
    </dgm:pt>
    <dgm:pt modelId="{5606FB94-60C7-49A5-B8BD-D6B865F24280}" type="pres">
      <dgm:prSet presAssocID="{CE9D42D3-25C6-7F49-BEE5-4BB2ECA60B3C}" presName="node" presStyleLbl="node1" presStyleIdx="2" presStyleCnt="3">
        <dgm:presLayoutVars>
          <dgm:bulletEnabled val="1"/>
        </dgm:presLayoutVars>
      </dgm:prSet>
      <dgm:spPr/>
      <dgm:t>
        <a:bodyPr/>
        <a:lstStyle/>
        <a:p>
          <a:endParaRPr lang="en-US"/>
        </a:p>
      </dgm:t>
    </dgm:pt>
    <dgm:pt modelId="{71019A13-1B87-488D-B4E1-093D1D9E1D65}" type="pres">
      <dgm:prSet presAssocID="{CE9D42D3-25C6-7F49-BEE5-4BB2ECA60B3C}" presName="spNode" presStyleCnt="0"/>
      <dgm:spPr/>
    </dgm:pt>
    <dgm:pt modelId="{E5FE9ABB-1E21-401B-AB06-D2A7F2BC6EB3}" type="pres">
      <dgm:prSet presAssocID="{713204D3-4BFC-324E-9E6E-CAA546CDC5BC}" presName="sibTrans" presStyleLbl="sibTrans1D1" presStyleIdx="2" presStyleCnt="3"/>
      <dgm:spPr/>
      <dgm:t>
        <a:bodyPr/>
        <a:lstStyle/>
        <a:p>
          <a:endParaRPr lang="en-US"/>
        </a:p>
      </dgm:t>
    </dgm:pt>
  </dgm:ptLst>
  <dgm:cxnLst>
    <dgm:cxn modelId="{89FE24C4-1E8B-4806-A927-A23496013578}" type="presOf" srcId="{713204D3-4BFC-324E-9E6E-CAA546CDC5BC}" destId="{E5FE9ABB-1E21-401B-AB06-D2A7F2BC6EB3}" srcOrd="0" destOrd="0" presId="urn:microsoft.com/office/officeart/2005/8/layout/cycle6"/>
    <dgm:cxn modelId="{E1F02D9F-B1DD-442D-BE77-E308EDFB73EC}" type="presOf" srcId="{28C42CBE-8D02-1940-B0A2-9F035BD9C44E}" destId="{11285AF1-C346-4E95-9EF6-222E474E21DD}" srcOrd="0" destOrd="0" presId="urn:microsoft.com/office/officeart/2005/8/layout/cycle6"/>
    <dgm:cxn modelId="{5C68398C-0B26-2443-AD29-1D974820DA16}" srcId="{B1AD6304-9ADE-8745-8981-0BA377E9CA13}" destId="{A580E4E6-DB76-4242-BA2C-BC07188709A5}" srcOrd="0" destOrd="0" parTransId="{25991885-C6E9-E74F-AA8C-AEAD06577DE8}" sibTransId="{D6917B09-2CEF-D047-B651-0D089F6C9491}"/>
    <dgm:cxn modelId="{EED1F5BD-B22A-4B45-AB7F-DDD45EE9D38B}" type="presOf" srcId="{B1AD6304-9ADE-8745-8981-0BA377E9CA13}" destId="{8843A94C-3321-4DDE-A99C-7A1B62DD9B82}" srcOrd="0" destOrd="0" presId="urn:microsoft.com/office/officeart/2005/8/layout/cycle6"/>
    <dgm:cxn modelId="{3CD96832-050A-4752-A921-A845047FD751}" type="presOf" srcId="{966214FE-CB7B-4848-98A4-9FF5D40B84AF}" destId="{31CE4534-E5AA-41CC-AE86-17274C6BBAF3}" srcOrd="0" destOrd="0" presId="urn:microsoft.com/office/officeart/2005/8/layout/cycle6"/>
    <dgm:cxn modelId="{DC65B25E-1A3D-754E-9935-A3B47232BD62}" srcId="{B1AD6304-9ADE-8745-8981-0BA377E9CA13}" destId="{28C42CBE-8D02-1940-B0A2-9F035BD9C44E}" srcOrd="1" destOrd="0" parTransId="{1E250991-6790-A04C-AC4A-F2249FF1B261}" sibTransId="{966214FE-CB7B-4848-98A4-9FF5D40B84AF}"/>
    <dgm:cxn modelId="{C2DBC209-FB9C-424C-AC2D-AD2FE31A2D51}" type="presOf" srcId="{A580E4E6-DB76-4242-BA2C-BC07188709A5}" destId="{FCE85CF0-7EB3-4E64-AC84-C2936FAF60AB}" srcOrd="0" destOrd="0" presId="urn:microsoft.com/office/officeart/2005/8/layout/cycle6"/>
    <dgm:cxn modelId="{F9AE184E-2614-4ACB-A81D-B4DB084CC8A5}" type="presOf" srcId="{D6917B09-2CEF-D047-B651-0D089F6C9491}" destId="{7442736F-6CAB-4815-9008-918A379F2117}" srcOrd="0" destOrd="0" presId="urn:microsoft.com/office/officeart/2005/8/layout/cycle6"/>
    <dgm:cxn modelId="{BE9AA66F-67EA-4651-8EB8-A6E1835202FD}" type="presOf" srcId="{CE9D42D3-25C6-7F49-BEE5-4BB2ECA60B3C}" destId="{5606FB94-60C7-49A5-B8BD-D6B865F24280}" srcOrd="0" destOrd="0" presId="urn:microsoft.com/office/officeart/2005/8/layout/cycle6"/>
    <dgm:cxn modelId="{E24767AF-955A-D14E-9B03-39DF5A2866DB}" srcId="{B1AD6304-9ADE-8745-8981-0BA377E9CA13}" destId="{CE9D42D3-25C6-7F49-BEE5-4BB2ECA60B3C}" srcOrd="2" destOrd="0" parTransId="{E783CC88-7C8C-9C4E-AFCC-DFF64444DEA4}" sibTransId="{713204D3-4BFC-324E-9E6E-CAA546CDC5BC}"/>
    <dgm:cxn modelId="{D61FFEBB-C891-4463-A8C8-6803E07E0228}" type="presParOf" srcId="{8843A94C-3321-4DDE-A99C-7A1B62DD9B82}" destId="{FCE85CF0-7EB3-4E64-AC84-C2936FAF60AB}" srcOrd="0" destOrd="0" presId="urn:microsoft.com/office/officeart/2005/8/layout/cycle6"/>
    <dgm:cxn modelId="{9860B0F6-19BA-4871-A110-05868535F730}" type="presParOf" srcId="{8843A94C-3321-4DDE-A99C-7A1B62DD9B82}" destId="{D96687C4-4E6A-4E38-AE23-69A83387A7AA}" srcOrd="1" destOrd="0" presId="urn:microsoft.com/office/officeart/2005/8/layout/cycle6"/>
    <dgm:cxn modelId="{F1536506-0F4E-4657-AFC3-35ECB0AEEDCD}" type="presParOf" srcId="{8843A94C-3321-4DDE-A99C-7A1B62DD9B82}" destId="{7442736F-6CAB-4815-9008-918A379F2117}" srcOrd="2" destOrd="0" presId="urn:microsoft.com/office/officeart/2005/8/layout/cycle6"/>
    <dgm:cxn modelId="{EFC75726-9D3B-4434-BA3E-2A2B90D1ACC6}" type="presParOf" srcId="{8843A94C-3321-4DDE-A99C-7A1B62DD9B82}" destId="{11285AF1-C346-4E95-9EF6-222E474E21DD}" srcOrd="3" destOrd="0" presId="urn:microsoft.com/office/officeart/2005/8/layout/cycle6"/>
    <dgm:cxn modelId="{FEDCB7CD-8E3B-4775-934C-8E5555E22A30}" type="presParOf" srcId="{8843A94C-3321-4DDE-A99C-7A1B62DD9B82}" destId="{2954AE98-5891-40F6-A2D1-A94FEFACE4AF}" srcOrd="4" destOrd="0" presId="urn:microsoft.com/office/officeart/2005/8/layout/cycle6"/>
    <dgm:cxn modelId="{84D8DBCB-FBFF-40BA-A689-E585D63ECEFC}" type="presParOf" srcId="{8843A94C-3321-4DDE-A99C-7A1B62DD9B82}" destId="{31CE4534-E5AA-41CC-AE86-17274C6BBAF3}" srcOrd="5" destOrd="0" presId="urn:microsoft.com/office/officeart/2005/8/layout/cycle6"/>
    <dgm:cxn modelId="{84A0EBF9-C59B-4E43-B68D-50DA1A20CD61}" type="presParOf" srcId="{8843A94C-3321-4DDE-A99C-7A1B62DD9B82}" destId="{5606FB94-60C7-49A5-B8BD-D6B865F24280}" srcOrd="6" destOrd="0" presId="urn:microsoft.com/office/officeart/2005/8/layout/cycle6"/>
    <dgm:cxn modelId="{56100013-2FA2-4A32-BD79-E6458AFAC20B}" type="presParOf" srcId="{8843A94C-3321-4DDE-A99C-7A1B62DD9B82}" destId="{71019A13-1B87-488D-B4E1-093D1D9E1D65}" srcOrd="7" destOrd="0" presId="urn:microsoft.com/office/officeart/2005/8/layout/cycle6"/>
    <dgm:cxn modelId="{9CF38C0C-5A97-493D-90A3-315AEB66D60A}" type="presParOf" srcId="{8843A94C-3321-4DDE-A99C-7A1B62DD9B82}" destId="{E5FE9ABB-1E21-401B-AB06-D2A7F2BC6EB3}" srcOrd="8"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3F1F4-5CE4-4895-9865-F18984595AA9}">
      <dsp:nvSpPr>
        <dsp:cNvPr id="0" name=""/>
        <dsp:cNvSpPr/>
      </dsp:nvSpPr>
      <dsp:spPr>
        <a:xfrm>
          <a:off x="503440" y="267872"/>
          <a:ext cx="3871410" cy="34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2591" bIns="0" numCol="1" spcCol="1270" anchor="t" anchorCtr="0">
          <a:noAutofit/>
        </a:bodyPr>
        <a:lstStyle/>
        <a:p>
          <a:pPr lvl="0" algn="ctr" defTabSz="622300">
            <a:lnSpc>
              <a:spcPct val="90000"/>
            </a:lnSpc>
            <a:spcBef>
              <a:spcPct val="0"/>
            </a:spcBef>
            <a:spcAft>
              <a:spcPct val="35000"/>
            </a:spcAft>
          </a:pPr>
          <a:r>
            <a:rPr lang="en-US" sz="1400" kern="1200" dirty="0" smtClean="0">
              <a:latin typeface="Franklin Gothic Book" panose="020B0503020102020204" pitchFamily="34" charset="0"/>
            </a:rPr>
            <a:t>Federal Small Business </a:t>
          </a:r>
        </a:p>
        <a:p>
          <a:pPr lvl="0" algn="ctr" defTabSz="622300">
            <a:lnSpc>
              <a:spcPct val="90000"/>
            </a:lnSpc>
            <a:spcBef>
              <a:spcPct val="0"/>
            </a:spcBef>
            <a:spcAft>
              <a:spcPct val="35000"/>
            </a:spcAft>
          </a:pPr>
          <a:r>
            <a:rPr lang="en-US" sz="1400" kern="1200" dirty="0" smtClean="0">
              <a:latin typeface="Franklin Gothic Book" panose="020B0503020102020204" pitchFamily="34" charset="0"/>
            </a:rPr>
            <a:t>Health Care Tax Credit </a:t>
          </a:r>
          <a:endParaRPr lang="en-US" sz="1400" kern="1200" dirty="0">
            <a:latin typeface="Franklin Gothic Book" panose="020B0503020102020204" pitchFamily="34" charset="0"/>
          </a:endParaRPr>
        </a:p>
      </dsp:txBody>
      <dsp:txXfrm>
        <a:off x="503440" y="267872"/>
        <a:ext cx="3871410" cy="343095"/>
      </dsp:txXfrm>
    </dsp:sp>
    <dsp:sp modelId="{A1A7705D-8CF8-48FC-9F17-1114858A69F6}">
      <dsp:nvSpPr>
        <dsp:cNvPr id="0" name=""/>
        <dsp:cNvSpPr/>
      </dsp:nvSpPr>
      <dsp:spPr>
        <a:xfrm>
          <a:off x="847631" y="972029"/>
          <a:ext cx="2903932" cy="3650469"/>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8232" tIns="302591" rIns="78232" bIns="78232" numCol="1" spcCol="1270" anchor="t" anchorCtr="0">
          <a:noAutofit/>
        </a:bodyPr>
        <a:lstStyle/>
        <a:p>
          <a:pPr marL="57150" lvl="1" indent="-57150" algn="l" defTabSz="488950">
            <a:lnSpc>
              <a:spcPct val="90000"/>
            </a:lnSpc>
            <a:spcBef>
              <a:spcPct val="0"/>
            </a:spcBef>
            <a:spcAft>
              <a:spcPct val="15000"/>
            </a:spcAft>
            <a:buChar char="••"/>
          </a:pPr>
          <a:r>
            <a:rPr lang="en-US" sz="1100" u="sng" kern="1200" dirty="0" smtClean="0">
              <a:latin typeface="Franklin Gothic Book" panose="020B0503020102020204" pitchFamily="34" charset="0"/>
            </a:rPr>
            <a:t>Employer eligibility</a:t>
          </a:r>
          <a:r>
            <a:rPr lang="en-US" sz="1100" kern="1200" dirty="0" smtClean="0">
              <a:latin typeface="Franklin Gothic Book" panose="020B0503020102020204" pitchFamily="34" charset="0"/>
            </a:rPr>
            <a:t>: </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Purchases through Health Connector</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Up to 25 FTE (full-time equivalent employees)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Average annual wages must be &lt;$52,000/year/FTE (adjusted for inflation)</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Must cover at least 50% of cost of employee-only premiums </a:t>
          </a:r>
          <a:endParaRPr lang="en-US" sz="1100" kern="1200" dirty="0">
            <a:latin typeface="Franklin Gothic Book" panose="020B0503020102020204" pitchFamily="34" charset="0"/>
          </a:endParaRPr>
        </a:p>
        <a:p>
          <a:pPr marL="57150" lvl="1" indent="-57150" algn="l" defTabSz="488950">
            <a:lnSpc>
              <a:spcPct val="90000"/>
            </a:lnSpc>
            <a:spcBef>
              <a:spcPct val="0"/>
            </a:spcBef>
            <a:spcAft>
              <a:spcPct val="15000"/>
            </a:spcAft>
            <a:buChar char="••"/>
          </a:pPr>
          <a:endParaRPr lang="en-US" sz="1100" kern="1200" dirty="0">
            <a:latin typeface="Franklin Gothic Book" panose="020B0503020102020204" pitchFamily="34" charset="0"/>
          </a:endParaRPr>
        </a:p>
        <a:p>
          <a:pPr marL="57150" lvl="1" indent="-57150" algn="l" defTabSz="488950">
            <a:lnSpc>
              <a:spcPct val="90000"/>
            </a:lnSpc>
            <a:spcBef>
              <a:spcPct val="0"/>
            </a:spcBef>
            <a:spcAft>
              <a:spcPct val="15000"/>
            </a:spcAft>
            <a:buChar char="••"/>
          </a:pPr>
          <a:r>
            <a:rPr lang="en-US" sz="1100" u="sng" kern="1200" dirty="0" smtClean="0">
              <a:latin typeface="Franklin Gothic Book" panose="020B0503020102020204" pitchFamily="34" charset="0"/>
            </a:rPr>
            <a:t>Assistance amount</a:t>
          </a:r>
          <a:r>
            <a:rPr lang="en-US" sz="1100" kern="1200" dirty="0" smtClean="0">
              <a:latin typeface="Franklin Gothic Book" panose="020B0503020102020204" pitchFamily="34" charset="0"/>
            </a:rPr>
            <a:t>:</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Credit can be up to 50% of premiums paid for small business employers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Credit can be up to 35% of premiums paid for small tax-exempt employers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Sliding scale: credit gets bigger if employer is smaller</a:t>
          </a:r>
          <a:endParaRPr lang="en-US" sz="1100" kern="1200" dirty="0">
            <a:latin typeface="Franklin Gothic Book" panose="020B0503020102020204" pitchFamily="34" charset="0"/>
          </a:endParaRPr>
        </a:p>
        <a:p>
          <a:pPr marL="57150" lvl="1" indent="-57150" algn="l" defTabSz="488950">
            <a:lnSpc>
              <a:spcPct val="90000"/>
            </a:lnSpc>
            <a:spcBef>
              <a:spcPct val="0"/>
            </a:spcBef>
            <a:spcAft>
              <a:spcPct val="15000"/>
            </a:spcAft>
            <a:buChar char="••"/>
          </a:pPr>
          <a:endParaRPr lang="en-US" sz="1100" kern="1200" dirty="0">
            <a:latin typeface="Franklin Gothic Book" panose="020B0503020102020204" pitchFamily="34" charset="0"/>
          </a:endParaRPr>
        </a:p>
        <a:p>
          <a:pPr marL="57150" lvl="1" indent="-57150" algn="l" defTabSz="488950">
            <a:lnSpc>
              <a:spcPct val="90000"/>
            </a:lnSpc>
            <a:spcBef>
              <a:spcPct val="0"/>
            </a:spcBef>
            <a:spcAft>
              <a:spcPct val="15000"/>
            </a:spcAft>
            <a:buChar char="••"/>
          </a:pPr>
          <a:r>
            <a:rPr lang="en-US" sz="1100" u="sng" kern="1200" dirty="0" smtClean="0">
              <a:latin typeface="Franklin Gothic Book" panose="020B0503020102020204" pitchFamily="34" charset="0"/>
            </a:rPr>
            <a:t>How to claim</a:t>
          </a:r>
          <a:r>
            <a:rPr lang="en-US" sz="1100" kern="1200" dirty="0" smtClean="0">
              <a:latin typeface="Franklin Gothic Book" panose="020B0503020102020204" pitchFamily="34" charset="0"/>
            </a:rPr>
            <a:t>:</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Available for 2 consecutive taxable years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Claim with IRS Form 8941</a:t>
          </a:r>
          <a:endParaRPr lang="en-US" sz="1100" kern="1200" dirty="0">
            <a:latin typeface="Franklin Gothic Book" panose="020B0503020102020204" pitchFamily="34" charset="0"/>
          </a:endParaRPr>
        </a:p>
      </dsp:txBody>
      <dsp:txXfrm>
        <a:off x="847631" y="972029"/>
        <a:ext cx="2903932" cy="3650469"/>
      </dsp:txXfrm>
    </dsp:sp>
    <dsp:sp modelId="{92ADE085-5BCB-4602-B138-AFC8F3CE3E3C}">
      <dsp:nvSpPr>
        <dsp:cNvPr id="0" name=""/>
        <dsp:cNvSpPr/>
      </dsp:nvSpPr>
      <dsp:spPr>
        <a:xfrm>
          <a:off x="525310" y="147852"/>
          <a:ext cx="686191" cy="686191"/>
        </a:xfrm>
        <a:prstGeom prst="rect">
          <a:avLst/>
        </a:prstGeom>
        <a:blipFill>
          <a:blip xmlns:r="http://schemas.openxmlformats.org/officeDocument/2006/relationships" r:embed="rId1" cstate="print">
            <a:duotone>
              <a:schemeClr val="accent1">
                <a:shade val="45000"/>
                <a:satMod val="135000"/>
              </a:schemeClr>
              <a:prstClr val="white"/>
            </a:duotone>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FD57F-E041-4356-BD9D-A13A52CF77DC}">
      <dsp:nvSpPr>
        <dsp:cNvPr id="0" name=""/>
        <dsp:cNvSpPr/>
      </dsp:nvSpPr>
      <dsp:spPr>
        <a:xfrm>
          <a:off x="4190855" y="233361"/>
          <a:ext cx="3871410" cy="34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2591" bIns="0" numCol="1" spcCol="1270" anchor="t"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Franklin Gothic Book" panose="020B0503020102020204" pitchFamily="34" charset="0"/>
            </a:rPr>
            <a:t>MA Small Group</a:t>
          </a:r>
        </a:p>
        <a:p>
          <a:pPr lvl="0" algn="ctr" defTabSz="622300">
            <a:lnSpc>
              <a:spcPct val="90000"/>
            </a:lnSpc>
            <a:spcBef>
              <a:spcPct val="0"/>
            </a:spcBef>
            <a:spcAft>
              <a:spcPct val="35000"/>
            </a:spcAft>
          </a:pPr>
          <a:r>
            <a:rPr lang="en-US" sz="1400" kern="1200" dirty="0" smtClean="0">
              <a:solidFill>
                <a:schemeClr val="tx1"/>
              </a:solidFill>
              <a:latin typeface="Franklin Gothic Book" panose="020B0503020102020204" pitchFamily="34" charset="0"/>
            </a:rPr>
            <a:t> Wellness Rebate</a:t>
          </a:r>
          <a:endParaRPr lang="en-US" sz="1400" kern="1200" dirty="0">
            <a:solidFill>
              <a:schemeClr val="tx1"/>
            </a:solidFill>
            <a:latin typeface="Franklin Gothic Book" panose="020B0503020102020204" pitchFamily="34" charset="0"/>
          </a:endParaRPr>
        </a:p>
      </dsp:txBody>
      <dsp:txXfrm>
        <a:off x="4190855" y="233361"/>
        <a:ext cx="3871410" cy="343095"/>
      </dsp:txXfrm>
    </dsp:sp>
    <dsp:sp modelId="{C7C3B374-0D5A-4F6F-A769-188F93E1572F}">
      <dsp:nvSpPr>
        <dsp:cNvPr id="0" name=""/>
        <dsp:cNvSpPr/>
      </dsp:nvSpPr>
      <dsp:spPr>
        <a:xfrm>
          <a:off x="4763698" y="906934"/>
          <a:ext cx="2864950" cy="3672149"/>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8232" tIns="302591" rIns="78232" bIns="78232" numCol="1" spcCol="1270" anchor="t" anchorCtr="0">
          <a:noAutofit/>
        </a:bodyPr>
        <a:lstStyle/>
        <a:p>
          <a:pPr marL="57150" lvl="1" indent="-57150" algn="l" defTabSz="488950">
            <a:lnSpc>
              <a:spcPct val="90000"/>
            </a:lnSpc>
            <a:spcBef>
              <a:spcPct val="0"/>
            </a:spcBef>
            <a:spcAft>
              <a:spcPct val="15000"/>
            </a:spcAft>
            <a:buChar char="••"/>
          </a:pPr>
          <a:r>
            <a:rPr lang="en-US" sz="1100" u="sng" kern="1200" dirty="0" smtClean="0">
              <a:latin typeface="Franklin Gothic Book" panose="020B0503020102020204" pitchFamily="34" charset="0"/>
            </a:rPr>
            <a:t>Employer eligibility</a:t>
          </a:r>
          <a:r>
            <a:rPr lang="en-US" sz="1100" kern="1200" dirty="0" smtClean="0">
              <a:latin typeface="Franklin Gothic Book" panose="020B0503020102020204" pitchFamily="34" charset="0"/>
            </a:rPr>
            <a:t>:</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Purchases through Health Connector</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Up to 25 employees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Meets wellness requirements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Must cover at least 50% of the cost of employee-only premiums (and at least 33% if choose to cover dependents)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endParaRPr lang="en-US" sz="1100" kern="1200" dirty="0">
            <a:latin typeface="Franklin Gothic Book" panose="020B0503020102020204" pitchFamily="34" charset="0"/>
          </a:endParaRPr>
        </a:p>
        <a:p>
          <a:pPr marL="57150" lvl="1" indent="-57150" algn="l" defTabSz="488950">
            <a:lnSpc>
              <a:spcPct val="90000"/>
            </a:lnSpc>
            <a:spcBef>
              <a:spcPct val="0"/>
            </a:spcBef>
            <a:spcAft>
              <a:spcPct val="15000"/>
            </a:spcAft>
            <a:buChar char="••"/>
          </a:pPr>
          <a:r>
            <a:rPr lang="en-US" sz="1100" u="sng" kern="1200" dirty="0" smtClean="0">
              <a:latin typeface="Franklin Gothic Book" panose="020B0503020102020204" pitchFamily="34" charset="0"/>
            </a:rPr>
            <a:t>Assistance amount</a:t>
          </a:r>
          <a:r>
            <a:rPr lang="en-US" sz="1100" kern="1200" dirty="0" smtClean="0">
              <a:latin typeface="Franklin Gothic Book" panose="020B0503020102020204" pitchFamily="34" charset="0"/>
            </a:rPr>
            <a:t>:</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Rebate can be up to 15% of employer’s share of group plan premium</a:t>
          </a:r>
          <a:endParaRPr lang="en-US" sz="1100" kern="1200" dirty="0">
            <a:latin typeface="Franklin Gothic Book" panose="020B0503020102020204" pitchFamily="34" charset="0"/>
          </a:endParaRPr>
        </a:p>
        <a:p>
          <a:pPr marL="57150" lvl="1" indent="-57150" algn="l" defTabSz="488950">
            <a:lnSpc>
              <a:spcPct val="90000"/>
            </a:lnSpc>
            <a:spcBef>
              <a:spcPct val="0"/>
            </a:spcBef>
            <a:spcAft>
              <a:spcPct val="15000"/>
            </a:spcAft>
            <a:buChar char="••"/>
          </a:pPr>
          <a:endParaRPr lang="en-US" sz="1100" kern="1200" dirty="0">
            <a:latin typeface="Franklin Gothic Book" panose="020B0503020102020204" pitchFamily="34" charset="0"/>
          </a:endParaRPr>
        </a:p>
        <a:p>
          <a:pPr marL="57150" lvl="1" indent="-57150" algn="l" defTabSz="488950">
            <a:lnSpc>
              <a:spcPct val="90000"/>
            </a:lnSpc>
            <a:spcBef>
              <a:spcPct val="0"/>
            </a:spcBef>
            <a:spcAft>
              <a:spcPct val="15000"/>
            </a:spcAft>
            <a:buChar char="••"/>
          </a:pPr>
          <a:r>
            <a:rPr lang="en-US" sz="1100" u="sng" kern="1200" dirty="0" smtClean="0">
              <a:latin typeface="Franklin Gothic Book" panose="020B0503020102020204" pitchFamily="34" charset="0"/>
            </a:rPr>
            <a:t>How to claim</a:t>
          </a:r>
          <a:r>
            <a:rPr lang="en-US" sz="1100" kern="1200" dirty="0" smtClean="0">
              <a:latin typeface="Franklin Gothic Book" panose="020B0503020102020204" pitchFamily="34" charset="0"/>
            </a:rPr>
            <a:t>:</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Available for 3 consecutive plan years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Sign up when enrolling with the Health Connector</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r>
            <a:rPr lang="en-US" sz="1100" kern="1200" dirty="0" smtClean="0">
              <a:latin typeface="Franklin Gothic Book" panose="020B0503020102020204" pitchFamily="34" charset="0"/>
            </a:rPr>
            <a:t>Document that 33% of employees meet program’s participation requirements</a:t>
          </a:r>
          <a:endParaRPr lang="en-US" sz="1100" kern="1200" dirty="0">
            <a:latin typeface="Franklin Gothic Book" panose="020B0503020102020204" pitchFamily="34" charset="0"/>
          </a:endParaRPr>
        </a:p>
        <a:p>
          <a:pPr marL="114300" lvl="2" indent="-57150" algn="l" defTabSz="488950">
            <a:lnSpc>
              <a:spcPct val="90000"/>
            </a:lnSpc>
            <a:spcBef>
              <a:spcPct val="0"/>
            </a:spcBef>
            <a:spcAft>
              <a:spcPct val="15000"/>
            </a:spcAft>
            <a:buChar char="••"/>
          </a:pPr>
          <a:endParaRPr lang="en-US" sz="1100" kern="1200" dirty="0">
            <a:latin typeface="Franklin Gothic Book" panose="020B0503020102020204" pitchFamily="34" charset="0"/>
          </a:endParaRPr>
        </a:p>
      </dsp:txBody>
      <dsp:txXfrm>
        <a:off x="4763698" y="906934"/>
        <a:ext cx="2864950" cy="3672149"/>
      </dsp:txXfrm>
    </dsp:sp>
    <dsp:sp modelId="{22076C9E-D704-4EC0-87F4-0AEC6B1FCB48}">
      <dsp:nvSpPr>
        <dsp:cNvPr id="0" name=""/>
        <dsp:cNvSpPr/>
      </dsp:nvSpPr>
      <dsp:spPr>
        <a:xfrm>
          <a:off x="4263819" y="99146"/>
          <a:ext cx="898635" cy="771560"/>
        </a:xfrm>
        <a:prstGeom prst="rect">
          <a:avLst/>
        </a:prstGeom>
        <a:blipFill>
          <a:blip xmlns:r="http://schemas.openxmlformats.org/officeDocument/2006/relationships"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2A91B-0E9F-4625-A71A-09B330FBEFC3}">
      <dsp:nvSpPr>
        <dsp:cNvPr id="0" name=""/>
        <dsp:cNvSpPr/>
      </dsp:nvSpPr>
      <dsp:spPr>
        <a:xfrm rot="16200000">
          <a:off x="5142910" y="2067628"/>
          <a:ext cx="3871410" cy="34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2591" bIns="0" numCol="1" spcCol="1270" anchor="t" anchorCtr="0">
          <a:noAutofit/>
        </a:bodyPr>
        <a:lstStyle/>
        <a:p>
          <a:pPr lvl="0" algn="r" defTabSz="1066800">
            <a:lnSpc>
              <a:spcPct val="90000"/>
            </a:lnSpc>
            <a:spcBef>
              <a:spcPct val="0"/>
            </a:spcBef>
            <a:spcAft>
              <a:spcPct val="35000"/>
            </a:spcAft>
          </a:pPr>
          <a:r>
            <a:rPr lang="en-US" sz="2400" kern="1200" dirty="0" smtClean="0">
              <a:solidFill>
                <a:schemeClr val="bg1"/>
              </a:solidFill>
            </a:rPr>
            <a:t>a</a:t>
          </a:r>
          <a:endParaRPr lang="en-US" sz="2400" kern="1200" dirty="0">
            <a:solidFill>
              <a:schemeClr val="bg1"/>
            </a:solidFill>
          </a:endParaRPr>
        </a:p>
      </dsp:txBody>
      <dsp:txXfrm>
        <a:off x="5142910" y="2067628"/>
        <a:ext cx="3871410" cy="343095"/>
      </dsp:txXfrm>
    </dsp:sp>
    <dsp:sp modelId="{87F5A3D1-61A3-4C4B-A5D6-975C86FBF4F2}">
      <dsp:nvSpPr>
        <dsp:cNvPr id="0" name=""/>
        <dsp:cNvSpPr/>
      </dsp:nvSpPr>
      <dsp:spPr>
        <a:xfrm>
          <a:off x="8003249" y="2349260"/>
          <a:ext cx="182963" cy="112619"/>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8BC02-C591-49DD-991F-B31BFF9A41C2}">
      <dsp:nvSpPr>
        <dsp:cNvPr id="0" name=""/>
        <dsp:cNvSpPr/>
      </dsp:nvSpPr>
      <dsp:spPr>
        <a:xfrm flipV="1">
          <a:off x="7552032" y="673591"/>
          <a:ext cx="228721" cy="12378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0BA7C-9D97-46AF-9935-77D2945830E9}">
      <dsp:nvSpPr>
        <dsp:cNvPr id="0" name=""/>
        <dsp:cNvSpPr/>
      </dsp:nvSpPr>
      <dsp:spPr>
        <a:xfrm>
          <a:off x="2494823" y="1819"/>
          <a:ext cx="1419131" cy="9224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Franklin Gothic Book" panose="020B0503020102020204" pitchFamily="34" charset="0"/>
              <a:ea typeface="+mn-ea"/>
              <a:cs typeface="+mn-cs"/>
            </a:rPr>
            <a:t>Be a resident of Massachusetts</a:t>
          </a:r>
          <a:endParaRPr lang="en-US" sz="1500" kern="1200" dirty="0">
            <a:solidFill>
              <a:schemeClr val="tx1"/>
            </a:solidFill>
            <a:latin typeface="Franklin Gothic Book" panose="020B0503020102020204" pitchFamily="34" charset="0"/>
            <a:ea typeface="+mn-ea"/>
            <a:cs typeface="+mn-cs"/>
          </a:endParaRPr>
        </a:p>
      </dsp:txBody>
      <dsp:txXfrm>
        <a:off x="2539853" y="46849"/>
        <a:ext cx="1329071" cy="832375"/>
      </dsp:txXfrm>
    </dsp:sp>
    <dsp:sp modelId="{83BAF3FD-3949-4007-9B0D-0F62CC24E943}">
      <dsp:nvSpPr>
        <dsp:cNvPr id="0" name=""/>
        <dsp:cNvSpPr/>
      </dsp:nvSpPr>
      <dsp:spPr>
        <a:xfrm>
          <a:off x="1975485" y="463037"/>
          <a:ext cx="2457807" cy="2457807"/>
        </a:xfrm>
        <a:custGeom>
          <a:avLst/>
          <a:gdLst/>
          <a:ahLst/>
          <a:cxnLst/>
          <a:rect l="0" t="0" r="0" b="0"/>
          <a:pathLst>
            <a:path>
              <a:moveTo>
                <a:pt x="1948751" y="232899"/>
              </a:moveTo>
              <a:arcTo wR="1228903" hR="1228903" stAng="18351418" swAng="36430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116EBE-E127-4EF1-BF38-8826BA89CDC5}">
      <dsp:nvSpPr>
        <dsp:cNvPr id="0" name=""/>
        <dsp:cNvSpPr/>
      </dsp:nvSpPr>
      <dsp:spPr>
        <a:xfrm>
          <a:off x="3559085" y="1845175"/>
          <a:ext cx="1419131" cy="9224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Franklin Gothic Book" panose="020B0503020102020204" pitchFamily="34" charset="0"/>
              <a:ea typeface="+mn-ea"/>
              <a:cs typeface="+mn-cs"/>
            </a:rPr>
            <a:t>Be </a:t>
          </a:r>
          <a:r>
            <a:rPr lang="en-US" sz="1500" b="1" kern="1200" dirty="0" smtClean="0">
              <a:solidFill>
                <a:schemeClr val="tx1"/>
              </a:solidFill>
              <a:latin typeface="Franklin Gothic Book" panose="020B0503020102020204" pitchFamily="34" charset="0"/>
              <a:ea typeface="+mn-ea"/>
              <a:cs typeface="+mn-cs"/>
            </a:rPr>
            <a:t>lawfully present </a:t>
          </a:r>
          <a:r>
            <a:rPr lang="en-US" sz="1500" kern="1200" dirty="0" smtClean="0">
              <a:solidFill>
                <a:schemeClr val="tx1"/>
              </a:solidFill>
              <a:latin typeface="Franklin Gothic Book" panose="020B0503020102020204" pitchFamily="34" charset="0"/>
              <a:ea typeface="+mn-ea"/>
              <a:cs typeface="+mn-cs"/>
            </a:rPr>
            <a:t>in the US</a:t>
          </a:r>
          <a:endParaRPr lang="en-US" sz="1500" kern="1200" dirty="0"/>
        </a:p>
      </dsp:txBody>
      <dsp:txXfrm>
        <a:off x="3604115" y="1890205"/>
        <a:ext cx="1329071" cy="832375"/>
      </dsp:txXfrm>
    </dsp:sp>
    <dsp:sp modelId="{1B4B354E-10A7-44A6-BA81-00A6334633CA}">
      <dsp:nvSpPr>
        <dsp:cNvPr id="0" name=""/>
        <dsp:cNvSpPr/>
      </dsp:nvSpPr>
      <dsp:spPr>
        <a:xfrm>
          <a:off x="1975485" y="463037"/>
          <a:ext cx="2457807" cy="2457807"/>
        </a:xfrm>
        <a:custGeom>
          <a:avLst/>
          <a:gdLst/>
          <a:ahLst/>
          <a:cxnLst/>
          <a:rect l="0" t="0" r="0" b="0"/>
          <a:pathLst>
            <a:path>
              <a:moveTo>
                <a:pt x="1812728" y="2310270"/>
              </a:moveTo>
              <a:arcTo wR="1228903" hR="1228903" stAng="3698136" swAng="34037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3B9857-796B-4E58-9B76-6257C889B466}">
      <dsp:nvSpPr>
        <dsp:cNvPr id="0" name=""/>
        <dsp:cNvSpPr/>
      </dsp:nvSpPr>
      <dsp:spPr>
        <a:xfrm>
          <a:off x="1430561" y="1845175"/>
          <a:ext cx="1419131" cy="9224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5C5A5A"/>
              </a:solidFill>
              <a:latin typeface="Franklin Gothic Book" pitchFamily="34" charset="0"/>
              <a:ea typeface="MS PGothic" pitchFamily="34" charset="-128"/>
              <a:cs typeface="Rockwell" pitchFamily="18" charset="0"/>
            </a:rPr>
            <a:t>Not be </a:t>
          </a:r>
          <a:r>
            <a:rPr lang="en-US" sz="1500" b="1" kern="1200" dirty="0" smtClean="0">
              <a:solidFill>
                <a:srgbClr val="5C5A5A"/>
              </a:solidFill>
              <a:latin typeface="Franklin Gothic Book" pitchFamily="34" charset="0"/>
              <a:ea typeface="MS PGothic" pitchFamily="34" charset="-128"/>
              <a:cs typeface="Rockwell" pitchFamily="18" charset="0"/>
            </a:rPr>
            <a:t>incarcerated</a:t>
          </a:r>
          <a:endParaRPr lang="en-US" sz="1500" kern="1200" dirty="0"/>
        </a:p>
      </dsp:txBody>
      <dsp:txXfrm>
        <a:off x="1475591" y="1890205"/>
        <a:ext cx="1329071" cy="832375"/>
      </dsp:txXfrm>
    </dsp:sp>
    <dsp:sp modelId="{B21BE97C-63EF-48B3-A87C-42041542C51C}">
      <dsp:nvSpPr>
        <dsp:cNvPr id="0" name=""/>
        <dsp:cNvSpPr/>
      </dsp:nvSpPr>
      <dsp:spPr>
        <a:xfrm>
          <a:off x="1975485" y="463037"/>
          <a:ext cx="2457807" cy="2457807"/>
        </a:xfrm>
        <a:custGeom>
          <a:avLst/>
          <a:gdLst/>
          <a:ahLst/>
          <a:cxnLst/>
          <a:rect l="0" t="0" r="0" b="0"/>
          <a:pathLst>
            <a:path>
              <a:moveTo>
                <a:pt x="8079" y="1369589"/>
              </a:moveTo>
              <a:arcTo wR="1228903" hR="1228903" stAng="10405580" swAng="36430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85CF0-7EB3-4E64-AC84-C2936FAF60AB}">
      <dsp:nvSpPr>
        <dsp:cNvPr id="0" name=""/>
        <dsp:cNvSpPr/>
      </dsp:nvSpPr>
      <dsp:spPr>
        <a:xfrm>
          <a:off x="2765067" y="963"/>
          <a:ext cx="1292585" cy="8401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Franklin Gothic Book" panose="020B0503020102020204" pitchFamily="34" charset="0"/>
              <a:ea typeface="+mn-ea"/>
              <a:cs typeface="+mn-cs"/>
            </a:rPr>
            <a:t>Not be eligible for public Minimum Essential Coverage (MEC)* </a:t>
          </a:r>
          <a:endParaRPr lang="en-US" sz="900" kern="1200" dirty="0">
            <a:solidFill>
              <a:schemeClr val="tx1"/>
            </a:solidFill>
            <a:latin typeface="Franklin Gothic Book" panose="020B0503020102020204" pitchFamily="34" charset="0"/>
            <a:ea typeface="+mn-ea"/>
            <a:cs typeface="+mn-cs"/>
          </a:endParaRPr>
        </a:p>
      </dsp:txBody>
      <dsp:txXfrm>
        <a:off x="2806081" y="41977"/>
        <a:ext cx="1210557" cy="758152"/>
      </dsp:txXfrm>
    </dsp:sp>
    <dsp:sp modelId="{7442736F-6CAB-4815-9008-918A379F2117}">
      <dsp:nvSpPr>
        <dsp:cNvPr id="0" name=""/>
        <dsp:cNvSpPr/>
      </dsp:nvSpPr>
      <dsp:spPr>
        <a:xfrm>
          <a:off x="2290224" y="421054"/>
          <a:ext cx="2242271" cy="2242271"/>
        </a:xfrm>
        <a:custGeom>
          <a:avLst/>
          <a:gdLst/>
          <a:ahLst/>
          <a:cxnLst/>
          <a:rect l="0" t="0" r="0" b="0"/>
          <a:pathLst>
            <a:path>
              <a:moveTo>
                <a:pt x="1776830" y="211734"/>
              </a:moveTo>
              <a:arcTo wR="1121135" hR="1121135" stAng="18347537" swAng="36489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285AF1-C346-4E95-9EF6-222E474E21DD}">
      <dsp:nvSpPr>
        <dsp:cNvPr id="0" name=""/>
        <dsp:cNvSpPr/>
      </dsp:nvSpPr>
      <dsp:spPr>
        <a:xfrm>
          <a:off x="3735999" y="1682667"/>
          <a:ext cx="1292585" cy="8401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Franklin Gothic Book" panose="020B0503020102020204" pitchFamily="34" charset="0"/>
              <a:ea typeface="+mn-ea"/>
              <a:cs typeface="+mn-cs"/>
            </a:rPr>
            <a:t>Not be eligible for affordable minimum value Employer – Sponsored Insurance (ESI)</a:t>
          </a:r>
          <a:endParaRPr lang="en-US" sz="900" kern="1200" dirty="0"/>
        </a:p>
      </dsp:txBody>
      <dsp:txXfrm>
        <a:off x="3777013" y="1723681"/>
        <a:ext cx="1210557" cy="758152"/>
      </dsp:txXfrm>
    </dsp:sp>
    <dsp:sp modelId="{31CE4534-E5AA-41CC-AE86-17274C6BBAF3}">
      <dsp:nvSpPr>
        <dsp:cNvPr id="0" name=""/>
        <dsp:cNvSpPr/>
      </dsp:nvSpPr>
      <dsp:spPr>
        <a:xfrm>
          <a:off x="2290224" y="421054"/>
          <a:ext cx="2242271" cy="2242271"/>
        </a:xfrm>
        <a:custGeom>
          <a:avLst/>
          <a:gdLst/>
          <a:ahLst/>
          <a:cxnLst/>
          <a:rect l="0" t="0" r="0" b="0"/>
          <a:pathLst>
            <a:path>
              <a:moveTo>
                <a:pt x="1654978" y="2107015"/>
              </a:moveTo>
              <a:arcTo wR="1121135" hR="1121135" stAng="3693897" swAng="34122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06FB94-60C7-49A5-B8BD-D6B865F24280}">
      <dsp:nvSpPr>
        <dsp:cNvPr id="0" name=""/>
        <dsp:cNvSpPr/>
      </dsp:nvSpPr>
      <dsp:spPr>
        <a:xfrm>
          <a:off x="1794135" y="1682667"/>
          <a:ext cx="1292585" cy="8401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solidFill>
                <a:srgbClr val="5C5A5A"/>
              </a:solidFill>
              <a:latin typeface="Franklin Gothic Book" pitchFamily="34" charset="0"/>
              <a:ea typeface="MS PGothic" pitchFamily="34" charset="-128"/>
              <a:cs typeface="Rockwell" pitchFamily="18" charset="0"/>
            </a:rPr>
            <a:t>Have income under 400% FPL (APTC only) or under 300% (Connector Care)</a:t>
          </a:r>
          <a:endParaRPr lang="en-US" sz="900" kern="1200" dirty="0"/>
        </a:p>
      </dsp:txBody>
      <dsp:txXfrm>
        <a:off x="1835149" y="1723681"/>
        <a:ext cx="1210557" cy="758152"/>
      </dsp:txXfrm>
    </dsp:sp>
    <dsp:sp modelId="{E5FE9ABB-1E21-401B-AB06-D2A7F2BC6EB3}">
      <dsp:nvSpPr>
        <dsp:cNvPr id="0" name=""/>
        <dsp:cNvSpPr/>
      </dsp:nvSpPr>
      <dsp:spPr>
        <a:xfrm>
          <a:off x="2290224" y="421054"/>
          <a:ext cx="2242271" cy="2242271"/>
        </a:xfrm>
        <a:custGeom>
          <a:avLst/>
          <a:gdLst/>
          <a:ahLst/>
          <a:cxnLst/>
          <a:rect l="0" t="0" r="0" b="0"/>
          <a:pathLst>
            <a:path>
              <a:moveTo>
                <a:pt x="7447" y="1250149"/>
              </a:moveTo>
              <a:arcTo wR="1121135" hR="1121135" stAng="10403527" swAng="36489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0.62119</cdr:x>
      <cdr:y>0.69549</cdr:y>
    </cdr:from>
    <cdr:to>
      <cdr:x>0.76911</cdr:x>
      <cdr:y>0.7786</cdr:y>
    </cdr:to>
    <cdr:sp macro="" textlink="">
      <cdr:nvSpPr>
        <cdr:cNvPr id="2" name="TextBox 1"/>
        <cdr:cNvSpPr txBox="1"/>
      </cdr:nvSpPr>
      <cdr:spPr>
        <a:xfrm xmlns:a="http://schemas.openxmlformats.org/drawingml/2006/main">
          <a:off x="4917206" y="1789327"/>
          <a:ext cx="1170876" cy="213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AWSS</a:t>
          </a:r>
          <a:r>
            <a:rPr lang="en-US" sz="1100" dirty="0" smtClean="0">
              <a:solidFill>
                <a:schemeClr val="bg1"/>
              </a:solidFill>
            </a:rPr>
            <a:t>*</a:t>
          </a:r>
          <a:endParaRPr lang="en-US" sz="1100" dirty="0">
            <a:solidFill>
              <a:schemeClr val="bg1"/>
            </a:solidFill>
          </a:endParaRPr>
        </a:p>
      </cdr:txBody>
    </cdr:sp>
  </cdr:relSizeAnchor>
  <cdr:relSizeAnchor xmlns:cdr="http://schemas.openxmlformats.org/drawingml/2006/chartDrawing">
    <cdr:from>
      <cdr:x>0.60434</cdr:x>
      <cdr:y>0.49173</cdr:y>
    </cdr:from>
    <cdr:to>
      <cdr:x>0.77567</cdr:x>
      <cdr:y>0.74783</cdr:y>
    </cdr:to>
    <cdr:sp macro="" textlink="">
      <cdr:nvSpPr>
        <cdr:cNvPr id="3" name="TextBox 2"/>
        <cdr:cNvSpPr txBox="1"/>
      </cdr:nvSpPr>
      <cdr:spPr>
        <a:xfrm xmlns:a="http://schemas.openxmlformats.org/drawingml/2006/main">
          <a:off x="4114800" y="1263782"/>
          <a:ext cx="1166550" cy="6582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800" b="1" dirty="0" smtClean="0">
              <a:solidFill>
                <a:schemeClr val="bg1"/>
              </a:solidFill>
            </a:rPr>
            <a:t>CONNECTOR</a:t>
          </a:r>
        </a:p>
        <a:p xmlns:a="http://schemas.openxmlformats.org/drawingml/2006/main">
          <a:pPr algn="l"/>
          <a:r>
            <a:rPr lang="en-US" sz="800" b="1" dirty="0" smtClean="0">
              <a:solidFill>
                <a:schemeClr val="bg1"/>
              </a:solidFill>
            </a:rPr>
            <a:t>CARE </a:t>
          </a:r>
          <a:endParaRPr lang="en-US" sz="800" b="1" dirty="0">
            <a:solidFill>
              <a:schemeClr val="bg1"/>
            </a:solidFill>
          </a:endParaRPr>
        </a:p>
      </cdr:txBody>
    </cdr:sp>
  </cdr:relSizeAnchor>
  <cdr:relSizeAnchor xmlns:cdr="http://schemas.openxmlformats.org/drawingml/2006/chartDrawing">
    <cdr:from>
      <cdr:x>0.62119</cdr:x>
      <cdr:y>0.20733</cdr:y>
    </cdr:from>
    <cdr:to>
      <cdr:x>0.71108</cdr:x>
      <cdr:y>0.28425</cdr:y>
    </cdr:to>
    <cdr:sp macro="" textlink="">
      <cdr:nvSpPr>
        <cdr:cNvPr id="5" name="TextBox 4"/>
        <cdr:cNvSpPr txBox="1"/>
      </cdr:nvSpPr>
      <cdr:spPr>
        <a:xfrm xmlns:a="http://schemas.openxmlformats.org/drawingml/2006/main">
          <a:off x="4917206" y="533400"/>
          <a:ext cx="711531" cy="1979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QHP</a:t>
          </a:r>
          <a:endParaRPr lang="en-US" sz="1100" b="1" dirty="0">
            <a:solidFill>
              <a:schemeClr val="bg1"/>
            </a:solidFill>
          </a:endParaRPr>
        </a:p>
      </cdr:txBody>
    </cdr:sp>
  </cdr:relSizeAnchor>
  <cdr:relSizeAnchor xmlns:cdr="http://schemas.openxmlformats.org/drawingml/2006/chartDrawing">
    <cdr:from>
      <cdr:x>0.59968</cdr:x>
      <cdr:y>0.34372</cdr:y>
    </cdr:from>
    <cdr:to>
      <cdr:x>0.74407</cdr:x>
      <cdr:y>0.46219</cdr:y>
    </cdr:to>
    <cdr:sp macro="" textlink="">
      <cdr:nvSpPr>
        <cdr:cNvPr id="4" name="TextBox 3"/>
        <cdr:cNvSpPr txBox="1"/>
      </cdr:nvSpPr>
      <cdr:spPr>
        <a:xfrm xmlns:a="http://schemas.openxmlformats.org/drawingml/2006/main">
          <a:off x="4273909" y="910499"/>
          <a:ext cx="1029104" cy="313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smtClean="0">
              <a:solidFill>
                <a:schemeClr val="bg1"/>
              </a:solidFill>
            </a:rPr>
            <a:t>APTC-ONLY</a:t>
          </a:r>
          <a:endParaRPr lang="en-US" sz="1050" b="1" dirty="0">
            <a:solidFill>
              <a:schemeClr val="bg1"/>
            </a:solidFill>
          </a:endParaRPr>
        </a:p>
      </cdr:txBody>
    </cdr:sp>
  </cdr:relSizeAnchor>
  <cdr:relSizeAnchor xmlns:cdr="http://schemas.openxmlformats.org/drawingml/2006/chartDrawing">
    <cdr:from>
      <cdr:x>0.79459</cdr:x>
      <cdr:y>0.71983</cdr:y>
    </cdr:from>
    <cdr:to>
      <cdr:x>0.95127</cdr:x>
      <cdr:y>0.83842</cdr:y>
    </cdr:to>
    <cdr:sp macro="" textlink="">
      <cdr:nvSpPr>
        <cdr:cNvPr id="6" name="TextBox 5"/>
        <cdr:cNvSpPr txBox="1"/>
      </cdr:nvSpPr>
      <cdr:spPr>
        <a:xfrm xmlns:a="http://schemas.openxmlformats.org/drawingml/2006/main">
          <a:off x="5410200" y="1850023"/>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solidFill>
            </a:rPr>
            <a:t>AWSS*</a:t>
          </a:r>
          <a:endParaRPr lang="en-US" sz="1100" dirty="0">
            <a:solidFill>
              <a:schemeClr val="bg1"/>
            </a:solidFill>
          </a:endParaRPr>
        </a:p>
      </cdr:txBody>
    </cdr:sp>
  </cdr:relSizeAnchor>
  <cdr:relSizeAnchor xmlns:cdr="http://schemas.openxmlformats.org/drawingml/2006/chartDrawing">
    <cdr:from>
      <cdr:x>0.76102</cdr:x>
      <cdr:y>0.5</cdr:y>
    </cdr:from>
    <cdr:to>
      <cdr:x>0.9177</cdr:x>
      <cdr:y>0.61402</cdr:y>
    </cdr:to>
    <cdr:sp macro="" textlink="">
      <cdr:nvSpPr>
        <cdr:cNvPr id="7" name="TextBox 6"/>
        <cdr:cNvSpPr txBox="1"/>
      </cdr:nvSpPr>
      <cdr:spPr>
        <a:xfrm xmlns:a="http://schemas.openxmlformats.org/drawingml/2006/main">
          <a:off x="5181600" y="1285047"/>
          <a:ext cx="1066800" cy="2930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solidFill>
                <a:schemeClr val="bg1"/>
              </a:solidFill>
            </a:rPr>
            <a:t>ConnectorCare</a:t>
          </a:r>
          <a:endParaRPr lang="en-US" sz="1100" dirty="0">
            <a:solidFill>
              <a:schemeClr val="bg1"/>
            </a:solidFill>
          </a:endParaRPr>
        </a:p>
      </cdr:txBody>
    </cdr:sp>
  </cdr:relSizeAnchor>
  <cdr:relSizeAnchor xmlns:cdr="http://schemas.openxmlformats.org/drawingml/2006/chartDrawing">
    <cdr:from>
      <cdr:x>0.77221</cdr:x>
      <cdr:y>0.32724</cdr:y>
    </cdr:from>
    <cdr:to>
      <cdr:x>0.9177</cdr:x>
      <cdr:y>0.44583</cdr:y>
    </cdr:to>
    <cdr:sp macro="" textlink="">
      <cdr:nvSpPr>
        <cdr:cNvPr id="8" name="TextBox 7"/>
        <cdr:cNvSpPr txBox="1"/>
      </cdr:nvSpPr>
      <cdr:spPr>
        <a:xfrm xmlns:a="http://schemas.openxmlformats.org/drawingml/2006/main">
          <a:off x="5257800" y="841029"/>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solidFill>
            </a:rPr>
            <a:t>APTC-ONLY</a:t>
          </a:r>
          <a:endParaRPr lang="en-US" sz="1100" dirty="0">
            <a:solidFill>
              <a:schemeClr val="bg1"/>
            </a:solidFill>
          </a:endParaRPr>
        </a:p>
      </cdr:txBody>
    </cdr:sp>
  </cdr:relSizeAnchor>
  <cdr:relSizeAnchor xmlns:cdr="http://schemas.openxmlformats.org/drawingml/2006/chartDrawing">
    <cdr:from>
      <cdr:x>0.80578</cdr:x>
      <cdr:y>0.19894</cdr:y>
    </cdr:from>
    <cdr:to>
      <cdr:x>0.96246</cdr:x>
      <cdr:y>0.28788</cdr:y>
    </cdr:to>
    <cdr:sp macro="" textlink="">
      <cdr:nvSpPr>
        <cdr:cNvPr id="9" name="TextBox 8"/>
        <cdr:cNvSpPr txBox="1"/>
      </cdr:nvSpPr>
      <cdr:spPr>
        <a:xfrm xmlns:a="http://schemas.openxmlformats.org/drawingml/2006/main">
          <a:off x="5486400" y="511291"/>
          <a:ext cx="1066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solidFill>
            </a:rPr>
            <a:t>QHP</a:t>
          </a:r>
          <a:endParaRPr lang="en-US" sz="11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F0AA627-1CCC-4248-9E14-95892E7FD396}" type="datetimeFigureOut">
              <a:rPr lang="en-US" smtClean="0"/>
              <a:t>12/7/17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FC5DE-6296-4377-96C9-B567537C7137}" type="slidenum">
              <a:rPr lang="en-US" smtClean="0"/>
              <a:t>‹#›</a:t>
            </a:fld>
            <a:endParaRPr lang="en-US"/>
          </a:p>
        </p:txBody>
      </p:sp>
    </p:spTree>
    <p:extLst>
      <p:ext uri="{BB962C8B-B14F-4D97-AF65-F5344CB8AC3E}">
        <p14:creationId xmlns:p14="http://schemas.microsoft.com/office/powerpoint/2010/main" val="3728530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1CF917-B189-4F49-A574-08DA6FE17DDA}" type="datetimeFigureOut">
              <a:rPr lang="en-US" smtClean="0"/>
              <a:t>12/7/17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E7921A-F259-40FA-A0E5-1374889742D1}" type="slidenum">
              <a:rPr lang="en-US" smtClean="0"/>
              <a:t>‹#›</a:t>
            </a:fld>
            <a:endParaRPr lang="en-US"/>
          </a:p>
        </p:txBody>
      </p:sp>
    </p:spTree>
    <p:extLst>
      <p:ext uri="{BB962C8B-B14F-4D97-AF65-F5344CB8AC3E}">
        <p14:creationId xmlns:p14="http://schemas.microsoft.com/office/powerpoint/2010/main" val="280847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1</a:t>
            </a:fld>
            <a:endParaRPr lang="en-US"/>
          </a:p>
        </p:txBody>
      </p:sp>
    </p:spTree>
    <p:extLst>
      <p:ext uri="{BB962C8B-B14F-4D97-AF65-F5344CB8AC3E}">
        <p14:creationId xmlns:p14="http://schemas.microsoft.com/office/powerpoint/2010/main" val="226662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10</a:t>
            </a:fld>
            <a:endParaRPr lang="en-US"/>
          </a:p>
        </p:txBody>
      </p:sp>
    </p:spTree>
    <p:extLst>
      <p:ext uri="{BB962C8B-B14F-4D97-AF65-F5344CB8AC3E}">
        <p14:creationId xmlns:p14="http://schemas.microsoft.com/office/powerpoint/2010/main" val="113349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pPr/>
              <a:t>11</a:t>
            </a:fld>
            <a:endParaRPr lang="en-US" dirty="0"/>
          </a:p>
        </p:txBody>
      </p:sp>
    </p:spTree>
    <p:extLst>
      <p:ext uri="{BB962C8B-B14F-4D97-AF65-F5344CB8AC3E}">
        <p14:creationId xmlns:p14="http://schemas.microsoft.com/office/powerpoint/2010/main" val="3883348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F8B01-BA67-4C26-9DBF-F70F2A4B3E17}" type="slidenum">
              <a:rPr lang="en-US" smtClean="0"/>
              <a:t>12</a:t>
            </a:fld>
            <a:endParaRPr lang="en-US" dirty="0"/>
          </a:p>
        </p:txBody>
      </p:sp>
    </p:spTree>
    <p:extLst>
      <p:ext uri="{BB962C8B-B14F-4D97-AF65-F5344CB8AC3E}">
        <p14:creationId xmlns:p14="http://schemas.microsoft.com/office/powerpoint/2010/main" val="108799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13</a:t>
            </a:fld>
            <a:endParaRPr lang="en-US"/>
          </a:p>
        </p:txBody>
      </p:sp>
    </p:spTree>
    <p:extLst>
      <p:ext uri="{BB962C8B-B14F-4D97-AF65-F5344CB8AC3E}">
        <p14:creationId xmlns:p14="http://schemas.microsoft.com/office/powerpoint/2010/main" val="1268097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14</a:t>
            </a:fld>
            <a:endParaRPr lang="en-US"/>
          </a:p>
        </p:txBody>
      </p:sp>
    </p:spTree>
    <p:extLst>
      <p:ext uri="{BB962C8B-B14F-4D97-AF65-F5344CB8AC3E}">
        <p14:creationId xmlns:p14="http://schemas.microsoft.com/office/powerpoint/2010/main" val="204805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15</a:t>
            </a:fld>
            <a:endParaRPr lang="en-US"/>
          </a:p>
        </p:txBody>
      </p:sp>
    </p:spTree>
    <p:extLst>
      <p:ext uri="{BB962C8B-B14F-4D97-AF65-F5344CB8AC3E}">
        <p14:creationId xmlns:p14="http://schemas.microsoft.com/office/powerpoint/2010/main" val="299094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16</a:t>
            </a:fld>
            <a:endParaRPr lang="en-US"/>
          </a:p>
        </p:txBody>
      </p:sp>
    </p:spTree>
    <p:extLst>
      <p:ext uri="{BB962C8B-B14F-4D97-AF65-F5344CB8AC3E}">
        <p14:creationId xmlns:p14="http://schemas.microsoft.com/office/powerpoint/2010/main" val="351164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17</a:t>
            </a:fld>
            <a:endParaRPr lang="en-US"/>
          </a:p>
        </p:txBody>
      </p:sp>
    </p:spTree>
    <p:extLst>
      <p:ext uri="{BB962C8B-B14F-4D97-AF65-F5344CB8AC3E}">
        <p14:creationId xmlns:p14="http://schemas.microsoft.com/office/powerpoint/2010/main" val="402946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18</a:t>
            </a:fld>
            <a:endParaRPr lang="en-US"/>
          </a:p>
        </p:txBody>
      </p:sp>
    </p:spTree>
    <p:extLst>
      <p:ext uri="{BB962C8B-B14F-4D97-AF65-F5344CB8AC3E}">
        <p14:creationId xmlns:p14="http://schemas.microsoft.com/office/powerpoint/2010/main" val="3481048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19</a:t>
            </a:fld>
            <a:endParaRPr lang="en-US"/>
          </a:p>
        </p:txBody>
      </p:sp>
    </p:spTree>
    <p:extLst>
      <p:ext uri="{BB962C8B-B14F-4D97-AF65-F5344CB8AC3E}">
        <p14:creationId xmlns:p14="http://schemas.microsoft.com/office/powerpoint/2010/main" val="15701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2</a:t>
            </a:fld>
            <a:endParaRPr lang="en-US"/>
          </a:p>
        </p:txBody>
      </p:sp>
    </p:spTree>
    <p:extLst>
      <p:ext uri="{BB962C8B-B14F-4D97-AF65-F5344CB8AC3E}">
        <p14:creationId xmlns:p14="http://schemas.microsoft.com/office/powerpoint/2010/main" val="266016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20</a:t>
            </a:fld>
            <a:endParaRPr lang="en-US"/>
          </a:p>
        </p:txBody>
      </p:sp>
    </p:spTree>
    <p:extLst>
      <p:ext uri="{BB962C8B-B14F-4D97-AF65-F5344CB8AC3E}">
        <p14:creationId xmlns:p14="http://schemas.microsoft.com/office/powerpoint/2010/main" val="224604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21</a:t>
            </a:fld>
            <a:endParaRPr lang="en-US"/>
          </a:p>
        </p:txBody>
      </p:sp>
    </p:spTree>
    <p:extLst>
      <p:ext uri="{BB962C8B-B14F-4D97-AF65-F5344CB8AC3E}">
        <p14:creationId xmlns:p14="http://schemas.microsoft.com/office/powerpoint/2010/main" val="3115102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22</a:t>
            </a:fld>
            <a:endParaRPr lang="en-US"/>
          </a:p>
        </p:txBody>
      </p:sp>
    </p:spTree>
    <p:extLst>
      <p:ext uri="{BB962C8B-B14F-4D97-AF65-F5344CB8AC3E}">
        <p14:creationId xmlns:p14="http://schemas.microsoft.com/office/powerpoint/2010/main" val="266762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23</a:t>
            </a:fld>
            <a:endParaRPr lang="en-US"/>
          </a:p>
        </p:txBody>
      </p:sp>
    </p:spTree>
    <p:extLst>
      <p:ext uri="{BB962C8B-B14F-4D97-AF65-F5344CB8AC3E}">
        <p14:creationId xmlns:p14="http://schemas.microsoft.com/office/powerpoint/2010/main" val="363557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24</a:t>
            </a:fld>
            <a:endParaRPr lang="en-US"/>
          </a:p>
        </p:txBody>
      </p:sp>
    </p:spTree>
    <p:extLst>
      <p:ext uri="{BB962C8B-B14F-4D97-AF65-F5344CB8AC3E}">
        <p14:creationId xmlns:p14="http://schemas.microsoft.com/office/powerpoint/2010/main" val="2052320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25</a:t>
            </a:fld>
            <a:endParaRPr lang="en-US"/>
          </a:p>
        </p:txBody>
      </p:sp>
    </p:spTree>
    <p:extLst>
      <p:ext uri="{BB962C8B-B14F-4D97-AF65-F5344CB8AC3E}">
        <p14:creationId xmlns:p14="http://schemas.microsoft.com/office/powerpoint/2010/main" val="2769924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B0E7921A-F259-40FA-A0E5-1374889742D1}" type="slidenum">
              <a:rPr lang="en-US" smtClean="0"/>
              <a:pPr/>
              <a:t>26</a:t>
            </a:fld>
            <a:endParaRPr lang="en-US" dirty="0"/>
          </a:p>
        </p:txBody>
      </p:sp>
    </p:spTree>
    <p:extLst>
      <p:ext uri="{BB962C8B-B14F-4D97-AF65-F5344CB8AC3E}">
        <p14:creationId xmlns:p14="http://schemas.microsoft.com/office/powerpoint/2010/main" val="1030221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C6BF7-4547-4841-878F-AA12B208019D}" type="slidenum">
              <a:rPr lang="en-US">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45610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28</a:t>
            </a:fld>
            <a:endParaRPr lang="en-US"/>
          </a:p>
        </p:txBody>
      </p:sp>
    </p:spTree>
    <p:extLst>
      <p:ext uri="{BB962C8B-B14F-4D97-AF65-F5344CB8AC3E}">
        <p14:creationId xmlns:p14="http://schemas.microsoft.com/office/powerpoint/2010/main" val="1009459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29</a:t>
            </a:fld>
            <a:endParaRPr lang="en-US"/>
          </a:p>
        </p:txBody>
      </p:sp>
    </p:spTree>
    <p:extLst>
      <p:ext uri="{BB962C8B-B14F-4D97-AF65-F5344CB8AC3E}">
        <p14:creationId xmlns:p14="http://schemas.microsoft.com/office/powerpoint/2010/main" val="171812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a:t>
            </a:fld>
            <a:endParaRPr lang="en-US"/>
          </a:p>
        </p:txBody>
      </p:sp>
    </p:spTree>
    <p:extLst>
      <p:ext uri="{BB962C8B-B14F-4D97-AF65-F5344CB8AC3E}">
        <p14:creationId xmlns:p14="http://schemas.microsoft.com/office/powerpoint/2010/main" val="2787207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30</a:t>
            </a:fld>
            <a:endParaRPr lang="en-US"/>
          </a:p>
        </p:txBody>
      </p:sp>
    </p:spTree>
    <p:extLst>
      <p:ext uri="{BB962C8B-B14F-4D97-AF65-F5344CB8AC3E}">
        <p14:creationId xmlns:p14="http://schemas.microsoft.com/office/powerpoint/2010/main" val="268204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31</a:t>
            </a:fld>
            <a:endParaRPr lang="en-US"/>
          </a:p>
        </p:txBody>
      </p:sp>
    </p:spTree>
    <p:extLst>
      <p:ext uri="{BB962C8B-B14F-4D97-AF65-F5344CB8AC3E}">
        <p14:creationId xmlns:p14="http://schemas.microsoft.com/office/powerpoint/2010/main" val="1370323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32</a:t>
            </a:fld>
            <a:endParaRPr lang="en-US"/>
          </a:p>
        </p:txBody>
      </p:sp>
    </p:spTree>
    <p:extLst>
      <p:ext uri="{BB962C8B-B14F-4D97-AF65-F5344CB8AC3E}">
        <p14:creationId xmlns:p14="http://schemas.microsoft.com/office/powerpoint/2010/main" val="1748063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33</a:t>
            </a:fld>
            <a:endParaRPr lang="en-US"/>
          </a:p>
        </p:txBody>
      </p:sp>
    </p:spTree>
    <p:extLst>
      <p:ext uri="{BB962C8B-B14F-4D97-AF65-F5344CB8AC3E}">
        <p14:creationId xmlns:p14="http://schemas.microsoft.com/office/powerpoint/2010/main" val="3663853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34</a:t>
            </a:fld>
            <a:endParaRPr lang="en-US"/>
          </a:p>
        </p:txBody>
      </p:sp>
    </p:spTree>
    <p:extLst>
      <p:ext uri="{BB962C8B-B14F-4D97-AF65-F5344CB8AC3E}">
        <p14:creationId xmlns:p14="http://schemas.microsoft.com/office/powerpoint/2010/main" val="2023955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35</a:t>
            </a:fld>
            <a:endParaRPr lang="en-US"/>
          </a:p>
        </p:txBody>
      </p:sp>
    </p:spTree>
    <p:extLst>
      <p:ext uri="{BB962C8B-B14F-4D97-AF65-F5344CB8AC3E}">
        <p14:creationId xmlns:p14="http://schemas.microsoft.com/office/powerpoint/2010/main" val="2644739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36</a:t>
            </a:fld>
            <a:endParaRPr lang="en-US"/>
          </a:p>
        </p:txBody>
      </p:sp>
    </p:spTree>
    <p:extLst>
      <p:ext uri="{BB962C8B-B14F-4D97-AF65-F5344CB8AC3E}">
        <p14:creationId xmlns:p14="http://schemas.microsoft.com/office/powerpoint/2010/main" val="2672889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37</a:t>
            </a:fld>
            <a:endParaRPr lang="en-US"/>
          </a:p>
        </p:txBody>
      </p:sp>
    </p:spTree>
    <p:extLst>
      <p:ext uri="{BB962C8B-B14F-4D97-AF65-F5344CB8AC3E}">
        <p14:creationId xmlns:p14="http://schemas.microsoft.com/office/powerpoint/2010/main" val="1712869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38</a:t>
            </a:fld>
            <a:endParaRPr lang="en-US"/>
          </a:p>
        </p:txBody>
      </p:sp>
    </p:spTree>
    <p:extLst>
      <p:ext uri="{BB962C8B-B14F-4D97-AF65-F5344CB8AC3E}">
        <p14:creationId xmlns:p14="http://schemas.microsoft.com/office/powerpoint/2010/main" val="413312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4</a:t>
            </a:fld>
            <a:endParaRPr lang="en-US"/>
          </a:p>
        </p:txBody>
      </p:sp>
    </p:spTree>
    <p:extLst>
      <p:ext uri="{BB962C8B-B14F-4D97-AF65-F5344CB8AC3E}">
        <p14:creationId xmlns:p14="http://schemas.microsoft.com/office/powerpoint/2010/main" val="134465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5</a:t>
            </a:fld>
            <a:endParaRPr lang="en-US"/>
          </a:p>
        </p:txBody>
      </p:sp>
    </p:spTree>
    <p:extLst>
      <p:ext uri="{BB962C8B-B14F-4D97-AF65-F5344CB8AC3E}">
        <p14:creationId xmlns:p14="http://schemas.microsoft.com/office/powerpoint/2010/main" val="42876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6</a:t>
            </a:fld>
            <a:endParaRPr lang="en-US"/>
          </a:p>
        </p:txBody>
      </p:sp>
    </p:spTree>
    <p:extLst>
      <p:ext uri="{BB962C8B-B14F-4D97-AF65-F5344CB8AC3E}">
        <p14:creationId xmlns:p14="http://schemas.microsoft.com/office/powerpoint/2010/main" val="219020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E7921A-F259-40FA-A0E5-1374889742D1}" type="slidenum">
              <a:rPr lang="en-US" smtClean="0"/>
              <a:t>7</a:t>
            </a:fld>
            <a:endParaRPr lang="en-US"/>
          </a:p>
        </p:txBody>
      </p:sp>
    </p:spTree>
    <p:extLst>
      <p:ext uri="{BB962C8B-B14F-4D97-AF65-F5344CB8AC3E}">
        <p14:creationId xmlns:p14="http://schemas.microsoft.com/office/powerpoint/2010/main" val="297793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8</a:t>
            </a:fld>
            <a:endParaRPr lang="en-US"/>
          </a:p>
        </p:txBody>
      </p:sp>
    </p:spTree>
    <p:extLst>
      <p:ext uri="{BB962C8B-B14F-4D97-AF65-F5344CB8AC3E}">
        <p14:creationId xmlns:p14="http://schemas.microsoft.com/office/powerpoint/2010/main" val="54510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7921A-F259-40FA-A0E5-1374889742D1}" type="slidenum">
              <a:rPr lang="en-US" smtClean="0"/>
              <a:t>9</a:t>
            </a:fld>
            <a:endParaRPr lang="en-US"/>
          </a:p>
        </p:txBody>
      </p:sp>
    </p:spTree>
    <p:extLst>
      <p:ext uri="{BB962C8B-B14F-4D97-AF65-F5344CB8AC3E}">
        <p14:creationId xmlns:p14="http://schemas.microsoft.com/office/powerpoint/2010/main" val="2840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4.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2 presenters">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algn="ctr"/>
            <a:endParaRPr lang="en-US">
              <a:latin typeface="ITC Franklin Gothic Std Book" pitchFamily="34" charset="0"/>
            </a:endParaRP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5132" r="7130" b="476"/>
          <a:stretch>
            <a:fillRect/>
          </a:stretch>
        </p:blipFill>
        <p:spPr bwMode="auto">
          <a:xfrm>
            <a:off x="4572000" y="0"/>
            <a:ext cx="45720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Line 6"/>
          <p:cNvSpPr>
            <a:spLocks noChangeShapeType="1"/>
          </p:cNvSpPr>
          <p:nvPr userDrawn="1"/>
        </p:nvSpPr>
        <p:spPr bwMode="auto">
          <a:xfrm>
            <a:off x="0" y="345757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1135063"/>
            <a:ext cx="307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0139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809FDD-D518-48AA-83C9-B17332BA56B6}" type="datetimeFigureOut">
              <a:rPr lang="en-US" smtClean="0"/>
              <a:t>12/7/17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A5A832A-7A3D-498C-8BA9-3B041A3A265F}" type="slidenum">
              <a:rPr lang="en-US" smtClean="0"/>
              <a:t>‹#›</a:t>
            </a:fld>
            <a:endParaRPr lang="en-US"/>
          </a:p>
        </p:txBody>
      </p:sp>
    </p:spTree>
    <p:extLst>
      <p:ext uri="{BB962C8B-B14F-4D97-AF65-F5344CB8AC3E}">
        <p14:creationId xmlns:p14="http://schemas.microsoft.com/office/powerpoint/2010/main" val="231726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Logotype)">
    <p:spTree>
      <p:nvGrpSpPr>
        <p:cNvPr id="1" name=""/>
        <p:cNvGrpSpPr/>
        <p:nvPr/>
      </p:nvGrpSpPr>
      <p:grpSpPr>
        <a:xfrm>
          <a:off x="0" y="0"/>
          <a:ext cx="0" cy="0"/>
          <a:chOff x="0" y="0"/>
          <a:chExt cx="0" cy="0"/>
        </a:xfrm>
      </p:grpSpPr>
      <p:pic>
        <p:nvPicPr>
          <p:cNvPr id="22" name="図 21"/>
          <p:cNvPicPr>
            <a:picLocks noChangeAspect="1"/>
          </p:cNvPicPr>
          <p:nvPr userDrawn="1"/>
        </p:nvPicPr>
        <p:blipFill rotWithShape="1">
          <a:blip r:embed="rId2"/>
          <a:srcRect l="5945" t="30272" b="1"/>
          <a:stretch/>
        </p:blipFill>
        <p:spPr>
          <a:xfrm>
            <a:off x="4" y="1"/>
            <a:ext cx="9133605" cy="5520261"/>
          </a:xfrm>
          <a:prstGeom prst="rect">
            <a:avLst/>
          </a:prstGeom>
        </p:spPr>
      </p:pic>
      <p:sp>
        <p:nvSpPr>
          <p:cNvPr id="17" name="Rectangle 16"/>
          <p:cNvSpPr/>
          <p:nvPr userDrawn="1"/>
        </p:nvSpPr>
        <p:spPr>
          <a:xfrm>
            <a:off x="4" y="1"/>
            <a:ext cx="9144093" cy="4863641"/>
          </a:xfrm>
          <a:prstGeom prst="rect">
            <a:avLst/>
          </a:prstGeom>
          <a:gradFill>
            <a:gsLst>
              <a:gs pos="0">
                <a:schemeClr val="bg1">
                  <a:alpha val="0"/>
                </a:schemeClr>
              </a:gs>
              <a:gs pos="100000">
                <a:schemeClr val="bg1">
                  <a:alpha val="51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kumimoji="1" lang="en-US" sz="1350" dirty="0">
              <a:solidFill>
                <a:srgbClr val="FFFFFF"/>
              </a:solidFill>
            </a:endParaRPr>
          </a:p>
        </p:txBody>
      </p:sp>
      <p:sp>
        <p:nvSpPr>
          <p:cNvPr id="14" name="正方形/長方形 13"/>
          <p:cNvSpPr/>
          <p:nvPr userDrawn="1"/>
        </p:nvSpPr>
        <p:spPr>
          <a:xfrm>
            <a:off x="4" y="4697725"/>
            <a:ext cx="9144089"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350" dirty="0">
              <a:solidFill>
                <a:srgbClr val="FFFFFF"/>
              </a:solidFill>
              <a:latin typeface="HGPGothicE" charset="-128"/>
              <a:ea typeface="HGPGothicE" charset="-128"/>
            </a:endParaRPr>
          </a:p>
        </p:txBody>
      </p:sp>
      <p:pic>
        <p:nvPicPr>
          <p:cNvPr id="18" name="図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1201"/>
            <a:ext cx="2681999" cy="6436801"/>
          </a:xfrm>
          <a:prstGeom prst="rect">
            <a:avLst/>
          </a:prstGeom>
        </p:spPr>
      </p:pic>
      <p:sp>
        <p:nvSpPr>
          <p:cNvPr id="26" name="Text Placeholder 2"/>
          <p:cNvSpPr>
            <a:spLocks noGrp="1"/>
          </p:cNvSpPr>
          <p:nvPr>
            <p:ph type="body" idx="16" hasCustomPrompt="1"/>
          </p:nvPr>
        </p:nvSpPr>
        <p:spPr>
          <a:xfrm>
            <a:off x="2914650" y="4863641"/>
            <a:ext cx="5772150" cy="997200"/>
          </a:xfrm>
          <a:prstGeom prst="rect">
            <a:avLst/>
          </a:prstGeom>
          <a:effectLst/>
        </p:spPr>
        <p:txBody>
          <a:bodyPr anchor="ctr">
            <a:normAutofit/>
          </a:bodyPr>
          <a:lstStyle>
            <a:lvl1pPr marL="0" indent="0" fontAlgn="ctr">
              <a:spcBef>
                <a:spcPts val="0"/>
              </a:spcBef>
              <a:buNone/>
              <a:defRPr sz="1500" b="0" i="0" baseline="0">
                <a:solidFill>
                  <a:srgbClr val="FFFFFF"/>
                </a:solidFill>
                <a:latin typeface="+mj-lt"/>
                <a:ea typeface="HGPGothicE" charset="-128"/>
                <a:cs typeface="HGPGothicE" charset="-128"/>
              </a:defRPr>
            </a:lvl1pPr>
            <a:lvl2pPr marL="457166" indent="0">
              <a:buNone/>
              <a:defRPr sz="1050">
                <a:solidFill>
                  <a:schemeClr val="bg1"/>
                </a:solidFill>
                <a:latin typeface="MS PGothic" charset="-128"/>
                <a:ea typeface="MS PGothic" charset="-128"/>
                <a:cs typeface="MS PGothic" charset="-128"/>
              </a:defRPr>
            </a:lvl2pPr>
            <a:lvl3pPr marL="914333" indent="0">
              <a:buNone/>
              <a:defRPr sz="1050">
                <a:solidFill>
                  <a:schemeClr val="bg1"/>
                </a:solidFill>
                <a:latin typeface="MS PGothic" charset="-128"/>
                <a:ea typeface="MS PGothic" charset="-128"/>
                <a:cs typeface="MS PGothic" charset="-128"/>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ltLang="ja-JP" dirty="0"/>
              <a:t>[Title]</a:t>
            </a:r>
            <a:endParaRPr lang="ja-JP" altLang="en-US" dirty="0"/>
          </a:p>
        </p:txBody>
      </p:sp>
      <p:sp>
        <p:nvSpPr>
          <p:cNvPr id="27" name="Text Placeholder 2"/>
          <p:cNvSpPr>
            <a:spLocks noGrp="1"/>
          </p:cNvSpPr>
          <p:nvPr>
            <p:ph type="body" idx="17" hasCustomPrompt="1"/>
          </p:nvPr>
        </p:nvSpPr>
        <p:spPr>
          <a:xfrm>
            <a:off x="2914650" y="5932849"/>
            <a:ext cx="5772150" cy="792088"/>
          </a:xfrm>
          <a:prstGeom prst="rect">
            <a:avLst/>
          </a:prstGeom>
          <a:effectLst/>
        </p:spPr>
        <p:txBody>
          <a:bodyPr anchor="t">
            <a:normAutofit/>
          </a:bodyPr>
          <a:lstStyle>
            <a:lvl1pPr marL="0" indent="0" fontAlgn="ctr">
              <a:spcBef>
                <a:spcPts val="0"/>
              </a:spcBef>
              <a:buNone/>
              <a:defRPr sz="1200" b="0" i="0" baseline="0">
                <a:solidFill>
                  <a:srgbClr val="FFFFFF"/>
                </a:solidFill>
                <a:latin typeface="+mn-lt"/>
                <a:ea typeface="HGPGothicE" charset="-128"/>
                <a:cs typeface="HGPGothicE" charset="-128"/>
              </a:defRPr>
            </a:lvl1pPr>
            <a:lvl2pPr marL="457166" indent="0">
              <a:buNone/>
              <a:defRPr sz="1050">
                <a:solidFill>
                  <a:schemeClr val="bg1"/>
                </a:solidFill>
                <a:latin typeface="MS PGothic" charset="-128"/>
                <a:ea typeface="MS PGothic" charset="-128"/>
                <a:cs typeface="MS PGothic" charset="-128"/>
              </a:defRPr>
            </a:lvl2pPr>
            <a:lvl3pPr marL="914333" indent="0">
              <a:buNone/>
              <a:defRPr sz="1050">
                <a:solidFill>
                  <a:schemeClr val="bg1"/>
                </a:solidFill>
                <a:latin typeface="MS PGothic" charset="-128"/>
                <a:ea typeface="MS PGothic" charset="-128"/>
                <a:cs typeface="MS PGothic" charset="-128"/>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r>
              <a:rPr lang="en-US" altLang="ja-JP" dirty="0"/>
              <a:t>&lt;</a:t>
            </a:r>
            <a:r>
              <a:rPr lang="en-US" altLang="ja-JP"/>
              <a:t>MM/DD/YYYY&gt;</a:t>
            </a:r>
            <a:br>
              <a:rPr lang="en-US" altLang="ja-JP"/>
            </a:br>
            <a:r>
              <a:rPr lang="en-US" altLang="ja-JP"/>
              <a:t>&lt;</a:t>
            </a:r>
            <a:r>
              <a:rPr lang="en-US" altLang="ja-JP" dirty="0"/>
              <a:t>NTT DATA </a:t>
            </a:r>
            <a:r>
              <a:rPr lang="en-US" altLang="ja-JP"/>
              <a:t>Corporation&gt;</a:t>
            </a:r>
            <a:br>
              <a:rPr lang="en-US" altLang="ja-JP"/>
            </a:br>
            <a:r>
              <a:rPr lang="en-US" altLang="ja-JP"/>
              <a:t>&lt;</a:t>
            </a:r>
            <a:r>
              <a:rPr lang="en-US" altLang="ja-JP" dirty="0"/>
              <a:t>XXXXXXXXXXXX&gt;</a:t>
            </a:r>
          </a:p>
        </p:txBody>
      </p:sp>
      <p:sp>
        <p:nvSpPr>
          <p:cNvPr id="10"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19" name="図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06400" y="421201"/>
            <a:ext cx="1714500" cy="603885"/>
          </a:xfrm>
          <a:prstGeom prst="rect">
            <a:avLst/>
          </a:prstGeom>
        </p:spPr>
      </p:pic>
    </p:spTree>
    <p:extLst>
      <p:ext uri="{BB962C8B-B14F-4D97-AF65-F5344CB8AC3E}">
        <p14:creationId xmlns:p14="http://schemas.microsoft.com/office/powerpoint/2010/main" val="117640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2136987" y="1066800"/>
            <a:ext cx="6602017" cy="5098330"/>
          </a:xfrm>
          <a:prstGeom prst="rect">
            <a:avLst/>
          </a:prstGeom>
        </p:spPr>
        <p:txBody>
          <a:bodyPr lIns="183600" rIns="183600"/>
          <a:lstStyle>
            <a:lvl1pPr marL="0" indent="0" fontAlgn="ctr">
              <a:spcBef>
                <a:spcPts val="0"/>
              </a:spcBef>
              <a:spcAft>
                <a:spcPts val="0"/>
              </a:spcAft>
              <a:buFontTx/>
              <a:buNone/>
              <a:defRPr sz="1500" b="0" i="0" spc="75" baseline="0">
                <a:solidFill>
                  <a:schemeClr val="tx1"/>
                </a:solidFill>
                <a:latin typeface="+mn-lt"/>
                <a:ea typeface="HGPGothicE" charset="-128"/>
                <a:cs typeface="HGPGothicE" charset="-128"/>
              </a:defRPr>
            </a:lvl1pPr>
            <a:lvl2pPr marL="457166" indent="0" fontAlgn="ctr">
              <a:spcBef>
                <a:spcPts val="0"/>
              </a:spcBef>
              <a:spcAft>
                <a:spcPts val="0"/>
              </a:spcAft>
              <a:buFontTx/>
              <a:buNone/>
              <a:defRPr sz="1500" b="0" i="0" spc="75">
                <a:solidFill>
                  <a:schemeClr val="tx1"/>
                </a:solidFill>
                <a:latin typeface="HGPGothicE" charset="-128"/>
                <a:ea typeface="HGPGothicE" charset="-128"/>
                <a:cs typeface="HGPGothicE" charset="-128"/>
              </a:defRPr>
            </a:lvl2pPr>
            <a:lvl3pPr marL="914331" indent="0" fontAlgn="ctr">
              <a:spcBef>
                <a:spcPts val="0"/>
              </a:spcBef>
              <a:spcAft>
                <a:spcPts val="0"/>
              </a:spcAft>
              <a:buFontTx/>
              <a:buNone/>
              <a:defRPr sz="1500" b="0" i="0" spc="75">
                <a:solidFill>
                  <a:schemeClr val="tx1"/>
                </a:solidFill>
                <a:latin typeface="HGPGothicE" charset="-128"/>
                <a:ea typeface="HGPGothicE" charset="-128"/>
                <a:cs typeface="HGPGothicE" charset="-128"/>
              </a:defRPr>
            </a:lvl3pPr>
            <a:lvl4pPr marL="1371498" indent="0">
              <a:buFontTx/>
              <a:buNone/>
              <a:defRPr>
                <a:solidFill>
                  <a:schemeClr val="tx2"/>
                </a:solidFill>
              </a:defRPr>
            </a:lvl4pPr>
            <a:lvl5pPr marL="1828664" indent="0">
              <a:buFontTx/>
              <a:buNone/>
              <a:defRPr>
                <a:solidFill>
                  <a:schemeClr val="tx2"/>
                </a:solidFill>
              </a:defRPr>
            </a:lvl5pPr>
          </a:lstStyle>
          <a:p>
            <a:pPr lvl="0"/>
            <a:r>
              <a:rPr kumimoji="1" lang="en-US" altLang="ja-JP" dirty="0"/>
              <a:t>Click and enter text.</a:t>
            </a:r>
            <a:endParaRPr kumimoji="1" lang="ja-JP" altLang="en-US" dirty="0"/>
          </a:p>
        </p:txBody>
      </p:sp>
      <p:pic>
        <p:nvPicPr>
          <p:cNvPr id="9" name="図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sp>
        <p:nvSpPr>
          <p:cNvPr id="14"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404040"/>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404040"/>
              </a:solidFill>
              <a:latin typeface="Arial"/>
              <a:ea typeface="HGPGothicE" charset="-128"/>
              <a:cs typeface="HGPGothicE" charset="-128"/>
            </a:endParaRPr>
          </a:p>
        </p:txBody>
      </p:sp>
      <p:sp>
        <p:nvSpPr>
          <p:cNvPr id="7"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
        <p:nvSpPr>
          <p:cNvPr id="10" name="テキスト プレースホルダー 9"/>
          <p:cNvSpPr>
            <a:spLocks noGrp="1"/>
          </p:cNvSpPr>
          <p:nvPr>
            <p:ph type="body" sz="quarter" idx="10" hasCustomPrompt="1"/>
          </p:nvPr>
        </p:nvSpPr>
        <p:spPr>
          <a:xfrm>
            <a:off x="129141" y="60293"/>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 – Layout of Agenda Slide Only</a:t>
            </a:r>
          </a:p>
        </p:txBody>
      </p:sp>
    </p:spTree>
    <p:extLst>
      <p:ext uri="{BB962C8B-B14F-4D97-AF65-F5344CB8AC3E}">
        <p14:creationId xmlns:p14="http://schemas.microsoft.com/office/powerpoint/2010/main" val="9766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4" name="Rectangle 3"/>
          <p:cNvSpPr/>
          <p:nvPr userDrawn="1"/>
        </p:nvSpPr>
        <p:spPr bwMode="gray">
          <a:xfrm>
            <a:off x="3045618" y="1524000"/>
            <a:ext cx="3050382"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id-ID" sz="1350">
              <a:solidFill>
                <a:srgbClr val="FFFFFF"/>
              </a:solidFill>
            </a:endParaRPr>
          </a:p>
        </p:txBody>
      </p:sp>
      <p:sp>
        <p:nvSpPr>
          <p:cNvPr id="5" name="Picture Placeholder 7"/>
          <p:cNvSpPr>
            <a:spLocks noGrp="1"/>
          </p:cNvSpPr>
          <p:nvPr>
            <p:ph type="pic" sz="quarter" idx="13"/>
          </p:nvPr>
        </p:nvSpPr>
        <p:spPr>
          <a:xfrm>
            <a:off x="0" y="1524000"/>
            <a:ext cx="3045619" cy="3556000"/>
          </a:xfrm>
          <a:prstGeom prst="rect">
            <a:avLst/>
          </a:prstGeom>
        </p:spPr>
        <p:txBody>
          <a:bodyPr tIns="457200"/>
          <a:lstStyle>
            <a:lvl1pPr marL="0" indent="0" algn="ctr">
              <a:buNone/>
              <a:defRPr sz="1500"/>
            </a:lvl1pPr>
          </a:lstStyle>
          <a:p>
            <a:r>
              <a:rPr lang="en-US" dirty="0"/>
              <a:t>Click icon to add picture</a:t>
            </a:r>
            <a:endParaRPr dirty="0"/>
          </a:p>
        </p:txBody>
      </p:sp>
      <p:sp>
        <p:nvSpPr>
          <p:cNvPr id="6" name="Picture Placeholder 7"/>
          <p:cNvSpPr>
            <a:spLocks noGrp="1"/>
          </p:cNvSpPr>
          <p:nvPr>
            <p:ph type="pic" sz="quarter" idx="14"/>
          </p:nvPr>
        </p:nvSpPr>
        <p:spPr>
          <a:xfrm>
            <a:off x="6096000" y="1524000"/>
            <a:ext cx="3045619" cy="3556000"/>
          </a:xfrm>
          <a:prstGeom prst="rect">
            <a:avLst/>
          </a:prstGeom>
        </p:spPr>
        <p:txBody>
          <a:bodyPr tIns="457200"/>
          <a:lstStyle>
            <a:lvl1pPr marL="0" indent="0" algn="ctr">
              <a:buNone/>
              <a:defRPr sz="1500"/>
            </a:lvl1pPr>
          </a:lstStyle>
          <a:p>
            <a:r>
              <a:rPr lang="en-US" dirty="0"/>
              <a:t>Click icon to add picture</a:t>
            </a:r>
            <a:endParaRPr dirty="0"/>
          </a:p>
        </p:txBody>
      </p:sp>
      <p:sp>
        <p:nvSpPr>
          <p:cNvPr id="7" name="Text Placeholder 10"/>
          <p:cNvSpPr>
            <a:spLocks noGrp="1"/>
          </p:cNvSpPr>
          <p:nvPr>
            <p:ph type="body" sz="quarter" idx="15" hasCustomPrompt="1"/>
          </p:nvPr>
        </p:nvSpPr>
        <p:spPr bwMode="white">
          <a:xfrm>
            <a:off x="3199209" y="2961822"/>
            <a:ext cx="2743200" cy="752020"/>
          </a:xfrm>
          <a:prstGeom prst="rect">
            <a:avLst/>
          </a:prstGeom>
        </p:spPr>
        <p:txBody>
          <a:bodyPr anchor="t">
            <a:normAutofit/>
          </a:bodyPr>
          <a:lstStyle>
            <a:lvl1pPr marL="0" indent="0" algn="ctr">
              <a:spcBef>
                <a:spcPts val="0"/>
              </a:spcBef>
              <a:buNone/>
              <a:defRPr sz="1800" b="1">
                <a:solidFill>
                  <a:srgbClr val="FFFFFF"/>
                </a:solidFill>
              </a:defRPr>
            </a:lvl1pPr>
            <a:lvl2pPr marL="0" indent="0" algn="ctr">
              <a:spcBef>
                <a:spcPts val="0"/>
              </a:spcBef>
              <a:buNone/>
              <a:defRPr sz="1800" b="1">
                <a:solidFill>
                  <a:srgbClr val="FFFFFF"/>
                </a:solidFill>
              </a:defRPr>
            </a:lvl2pPr>
            <a:lvl3pPr marL="0" indent="0" algn="ctr">
              <a:spcBef>
                <a:spcPts val="0"/>
              </a:spcBef>
              <a:buNone/>
              <a:defRPr sz="1800" b="1">
                <a:solidFill>
                  <a:srgbClr val="FFFFFF"/>
                </a:solidFill>
              </a:defRPr>
            </a:lvl3pPr>
            <a:lvl4pPr marL="0" indent="0" algn="ctr">
              <a:spcBef>
                <a:spcPts val="0"/>
              </a:spcBef>
              <a:buNone/>
              <a:defRPr sz="1800" b="1">
                <a:solidFill>
                  <a:srgbClr val="FFFFFF"/>
                </a:solidFill>
              </a:defRPr>
            </a:lvl4pPr>
            <a:lvl5pPr marL="0" indent="0" algn="ctr">
              <a:spcBef>
                <a:spcPts val="0"/>
              </a:spcBef>
              <a:buNone/>
              <a:defRPr sz="1800" b="1">
                <a:solidFill>
                  <a:srgbClr val="FFFFFF"/>
                </a:solidFill>
              </a:defRPr>
            </a:lvl5pPr>
            <a:lvl6pPr marL="0" indent="0" algn="ctr">
              <a:spcBef>
                <a:spcPts val="0"/>
              </a:spcBef>
              <a:buNone/>
              <a:defRPr sz="1800" b="1">
                <a:solidFill>
                  <a:srgbClr val="FFFFFF"/>
                </a:solidFill>
              </a:defRPr>
            </a:lvl6pPr>
            <a:lvl7pPr marL="0" indent="0" algn="ctr">
              <a:spcBef>
                <a:spcPts val="0"/>
              </a:spcBef>
              <a:buNone/>
              <a:defRPr sz="1800" b="1">
                <a:solidFill>
                  <a:srgbClr val="FFFFFF"/>
                </a:solidFill>
              </a:defRPr>
            </a:lvl7pPr>
            <a:lvl8pPr marL="0" indent="0" algn="ctr">
              <a:spcBef>
                <a:spcPts val="0"/>
              </a:spcBef>
              <a:buNone/>
              <a:defRPr sz="1800" b="1">
                <a:solidFill>
                  <a:srgbClr val="FFFFFF"/>
                </a:solidFill>
              </a:defRPr>
            </a:lvl8pPr>
            <a:lvl9pPr marL="0" indent="0" algn="ctr">
              <a:spcBef>
                <a:spcPts val="0"/>
              </a:spcBef>
              <a:buNone/>
              <a:defRPr sz="1800" b="1">
                <a:solidFill>
                  <a:srgbClr val="FFFFFF"/>
                </a:solidFill>
              </a:defRPr>
            </a:lvl9pPr>
          </a:lstStyle>
          <a:p>
            <a:pPr lvl="0"/>
            <a:r>
              <a:rPr/>
              <a:t>Click to add heading</a:t>
            </a:r>
          </a:p>
        </p:txBody>
      </p:sp>
      <p:sp>
        <p:nvSpPr>
          <p:cNvPr id="8" name="Text Placeholder 10"/>
          <p:cNvSpPr>
            <a:spLocks noGrp="1"/>
          </p:cNvSpPr>
          <p:nvPr>
            <p:ph type="body" sz="quarter" idx="16"/>
          </p:nvPr>
        </p:nvSpPr>
        <p:spPr bwMode="white">
          <a:xfrm>
            <a:off x="3199209" y="3810000"/>
            <a:ext cx="2743200" cy="726620"/>
          </a:xfrm>
          <a:prstGeom prst="rect">
            <a:avLst/>
          </a:prstGeom>
        </p:spPr>
        <p:txBody>
          <a:bodyPr>
            <a:noAutofit/>
          </a:bodyPr>
          <a:lstStyle>
            <a:lvl1pPr marL="0" indent="0" algn="ctr">
              <a:spcBef>
                <a:spcPts val="0"/>
              </a:spcBef>
              <a:buNone/>
              <a:defRPr sz="1200" b="0">
                <a:solidFill>
                  <a:srgbClr val="FFFFFF"/>
                </a:solidFill>
              </a:defRPr>
            </a:lvl1pPr>
            <a:lvl2pPr marL="0" indent="0" algn="ctr">
              <a:spcBef>
                <a:spcPts val="0"/>
              </a:spcBef>
              <a:buNone/>
              <a:defRPr sz="1200" b="0">
                <a:solidFill>
                  <a:srgbClr val="FFFFFF"/>
                </a:solidFill>
              </a:defRPr>
            </a:lvl2pPr>
            <a:lvl3pPr marL="0" indent="0" algn="ctr">
              <a:spcBef>
                <a:spcPts val="0"/>
              </a:spcBef>
              <a:buNone/>
              <a:defRPr sz="1200" b="0">
                <a:solidFill>
                  <a:srgbClr val="FFFFFF"/>
                </a:solidFill>
              </a:defRPr>
            </a:lvl3pPr>
            <a:lvl4pPr marL="0" indent="0" algn="ctr">
              <a:spcBef>
                <a:spcPts val="0"/>
              </a:spcBef>
              <a:buNone/>
              <a:defRPr sz="1200" b="0">
                <a:solidFill>
                  <a:srgbClr val="FFFFFF"/>
                </a:solidFill>
              </a:defRPr>
            </a:lvl4pPr>
            <a:lvl5pPr marL="0" indent="0" algn="ctr">
              <a:spcBef>
                <a:spcPts val="0"/>
              </a:spcBef>
              <a:buNone/>
              <a:defRPr sz="1200" b="0">
                <a:solidFill>
                  <a:srgbClr val="FFFFFF"/>
                </a:solidFill>
              </a:defRPr>
            </a:lvl5pPr>
            <a:lvl6pPr marL="0" indent="0" algn="ctr">
              <a:spcBef>
                <a:spcPts val="0"/>
              </a:spcBef>
              <a:buNone/>
              <a:defRPr sz="1200" b="0">
                <a:solidFill>
                  <a:srgbClr val="FFFFFF"/>
                </a:solidFill>
              </a:defRPr>
            </a:lvl6pPr>
            <a:lvl7pPr marL="0" indent="0" algn="ctr">
              <a:spcBef>
                <a:spcPts val="0"/>
              </a:spcBef>
              <a:buNone/>
              <a:defRPr sz="1200" b="0">
                <a:solidFill>
                  <a:srgbClr val="FFFFFF"/>
                </a:solidFill>
              </a:defRPr>
            </a:lvl7pPr>
            <a:lvl8pPr marL="0" indent="0" algn="ctr">
              <a:spcBef>
                <a:spcPts val="0"/>
              </a:spcBef>
              <a:buNone/>
              <a:defRPr sz="1200" b="0">
                <a:solidFill>
                  <a:srgbClr val="FFFFFF"/>
                </a:solidFill>
              </a:defRPr>
            </a:lvl8pPr>
            <a:lvl9pPr marL="0" indent="0" algn="ctr">
              <a:spcBef>
                <a:spcPts val="0"/>
              </a:spcBef>
              <a:buNone/>
              <a:defRPr sz="1200" b="0">
                <a:solidFill>
                  <a:srgbClr val="FFFFFF"/>
                </a:solidFill>
              </a:defRPr>
            </a:lvl9pPr>
          </a:lstStyle>
          <a:p>
            <a:pPr lvl="0"/>
            <a:r>
              <a:rPr lang="en-US"/>
              <a:t>Edit Master text styles</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92547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2381" y="0"/>
            <a:ext cx="3918285"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kumimoji="1" lang="en-US" sz="1350" dirty="0">
              <a:solidFill>
                <a:srgbClr val="404040"/>
              </a:solidFill>
              <a:latin typeface="Arial"/>
              <a:cs typeface="+mn-cs"/>
            </a:endParaRPr>
          </a:p>
        </p:txBody>
      </p:sp>
      <p:sp>
        <p:nvSpPr>
          <p:cNvPr id="12" name="タイトル 1"/>
          <p:cNvSpPr>
            <a:spLocks noGrp="1"/>
          </p:cNvSpPr>
          <p:nvPr>
            <p:ph type="title" hasCustomPrompt="1"/>
          </p:nvPr>
        </p:nvSpPr>
        <p:spPr>
          <a:xfrm>
            <a:off x="2514600" y="1"/>
            <a:ext cx="6629400" cy="6857999"/>
          </a:xfrm>
          <a:prstGeom prst="rect">
            <a:avLst/>
          </a:prstGeom>
        </p:spPr>
        <p:txBody>
          <a:bodyPr anchor="ctr" anchorCtr="1">
            <a:normAutofit/>
          </a:bodyPr>
          <a:lstStyle>
            <a:lvl1pPr algn="ctr">
              <a:defRPr sz="2400" spc="150" baseline="0">
                <a:solidFill>
                  <a:srgbClr val="FFFFFF"/>
                </a:solidFill>
                <a:latin typeface="+mj-lt"/>
              </a:defRPr>
            </a:lvl1pPr>
          </a:lstStyle>
          <a:p>
            <a:r>
              <a:rPr kumimoji="1" lang="en-US" altLang="ja-JP" dirty="0"/>
              <a:t>[Middle Title Page]</a:t>
            </a:r>
            <a:endParaRPr kumimoji="1" lang="ja-JP" altLang="en-US" dirty="0"/>
          </a:p>
        </p:txBody>
      </p:sp>
      <p:sp>
        <p:nvSpPr>
          <p:cNvPr id="8" name="TextBox 12"/>
          <p:cNvSpPr txBox="1"/>
          <p:nvPr userDrawn="1"/>
        </p:nvSpPr>
        <p:spPr>
          <a:xfrm>
            <a:off x="173464" y="6593331"/>
            <a:ext cx="1212182"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6"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sp>
        <p:nvSpPr>
          <p:cNvPr id="9"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spTree>
    <p:extLst>
      <p:ext uri="{BB962C8B-B14F-4D97-AF65-F5344CB8AC3E}">
        <p14:creationId xmlns:p14="http://schemas.microsoft.com/office/powerpoint/2010/main" val="303000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18902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066800"/>
            <a:ext cx="8227457"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12840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ar and Content">
    <p:spTree>
      <p:nvGrpSpPr>
        <p:cNvPr id="1" name=""/>
        <p:cNvGrpSpPr/>
        <p:nvPr/>
      </p:nvGrpSpPr>
      <p:grpSpPr>
        <a:xfrm>
          <a:off x="0" y="0"/>
          <a:ext cx="0" cy="0"/>
          <a:chOff x="0" y="0"/>
          <a:chExt cx="0" cy="0"/>
        </a:xfrm>
      </p:grpSpPr>
      <p:sp>
        <p:nvSpPr>
          <p:cNvPr id="4" name="Rectangle 20"/>
          <p:cNvSpPr/>
          <p:nvPr userDrawn="1"/>
        </p:nvSpPr>
        <p:spPr>
          <a:xfrm>
            <a:off x="0" y="0"/>
            <a:ext cx="9144000" cy="7936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3018" tIns="31509" rIns="63018" bIns="31509" rtlCol="0" anchor="ctr">
            <a:normAutofit/>
          </a:bodyPr>
          <a:lstStyle/>
          <a:p>
            <a:pPr algn="ctr" fontAlgn="auto">
              <a:spcBef>
                <a:spcPts val="0"/>
              </a:spcBef>
              <a:spcAft>
                <a:spcPts val="0"/>
              </a:spcAft>
            </a:pPr>
            <a:endParaRPr kumimoji="1" lang="en-US" sz="1350" dirty="0">
              <a:solidFill>
                <a:srgbClr val="FFFFFF"/>
              </a:solidFill>
            </a:endParaRPr>
          </a:p>
        </p:txBody>
      </p:sp>
      <p:sp>
        <p:nvSpPr>
          <p:cNvPr id="5" name="Content Placeholder 2"/>
          <p:cNvSpPr>
            <a:spLocks noGrp="1"/>
          </p:cNvSpPr>
          <p:nvPr>
            <p:ph idx="1"/>
          </p:nvPr>
        </p:nvSpPr>
        <p:spPr>
          <a:xfrm>
            <a:off x="457081" y="1066800"/>
            <a:ext cx="8227457"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bg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377056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Subtitle Only">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140572" y="762000"/>
            <a:ext cx="8871569" cy="304800"/>
          </a:xfrm>
          <a:prstGeom prst="rect">
            <a:avLst/>
          </a:prstGeom>
        </p:spPr>
        <p:txBody>
          <a:bodyPr>
            <a:noAutofit/>
          </a:bodyPr>
          <a:lstStyle>
            <a:lvl1pPr marL="0" indent="0" algn="l">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dirty="0"/>
              <a:t>Click to add subtitle</a:t>
            </a:r>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474629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295400"/>
            <a:ext cx="8227457" cy="48768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8"/>
          <p:cNvSpPr>
            <a:spLocks noGrp="1"/>
          </p:cNvSpPr>
          <p:nvPr>
            <p:ph type="body" sz="quarter" idx="13" hasCustomPrompt="1"/>
          </p:nvPr>
        </p:nvSpPr>
        <p:spPr>
          <a:xfrm>
            <a:off x="140572" y="762000"/>
            <a:ext cx="8871569" cy="304800"/>
          </a:xfrm>
          <a:prstGeom prst="rect">
            <a:avLst/>
          </a:prstGeom>
        </p:spPr>
        <p:txBody>
          <a:bodyPr>
            <a:noAutofit/>
          </a:bodyPr>
          <a:lstStyle>
            <a:lvl1pPr marL="0" indent="0" algn="l">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a:t>Click to add subtitle</a:t>
            </a:r>
          </a:p>
        </p:txBody>
      </p:sp>
      <p:sp>
        <p:nvSpPr>
          <p:cNvPr id="7"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53321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3 presenters">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algn="ctr"/>
            <a:endParaRPr lang="en-US">
              <a:latin typeface="ITC Franklin Gothic Std Book" pitchFamily="34" charset="0"/>
            </a:endParaRPr>
          </a:p>
        </p:txBody>
      </p:sp>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2979" t="3903" r="7970" b="8769"/>
          <a:stretch>
            <a:fillRect/>
          </a:stretch>
        </p:blipFill>
        <p:spPr bwMode="auto">
          <a:xfrm>
            <a:off x="4572000" y="-17463"/>
            <a:ext cx="45720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990600"/>
            <a:ext cx="30702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Line 9"/>
          <p:cNvSpPr>
            <a:spLocks noChangeShapeType="1"/>
          </p:cNvSpPr>
          <p:nvPr userDrawn="1"/>
        </p:nvSpPr>
        <p:spPr bwMode="auto">
          <a:xfrm>
            <a:off x="0" y="2971800"/>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7240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066800"/>
            <a:ext cx="3943469"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2"/>
          <p:cNvSpPr>
            <a:spLocks noGrp="1"/>
          </p:cNvSpPr>
          <p:nvPr>
            <p:ph idx="11"/>
          </p:nvPr>
        </p:nvSpPr>
        <p:spPr>
          <a:xfrm>
            <a:off x="4743451" y="1066800"/>
            <a:ext cx="3943469"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45708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27244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981200"/>
            <a:ext cx="3943469" cy="41910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2"/>
          <p:cNvSpPr>
            <a:spLocks noGrp="1"/>
          </p:cNvSpPr>
          <p:nvPr>
            <p:ph idx="11"/>
          </p:nvPr>
        </p:nvSpPr>
        <p:spPr>
          <a:xfrm>
            <a:off x="4743451" y="1981200"/>
            <a:ext cx="3943469" cy="41910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45708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2"/>
          </p:nvPr>
        </p:nvSpPr>
        <p:spPr>
          <a:xfrm>
            <a:off x="457081" y="1143000"/>
            <a:ext cx="3930896" cy="609600"/>
          </a:xfrm>
          <a:prstGeom prst="rect">
            <a:avLst/>
          </a:prstGeom>
        </p:spPr>
        <p:txBody>
          <a:bodyPr anchor="t">
            <a:normAutofit/>
          </a:bodyPr>
          <a:lstStyle>
            <a:lvl1pPr marL="0" indent="0">
              <a:lnSpc>
                <a:spcPct val="90000"/>
              </a:lnSpc>
              <a:spcBef>
                <a:spcPts val="0"/>
              </a:spcBef>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4"/>
          <p:cNvSpPr>
            <a:spLocks noGrp="1"/>
          </p:cNvSpPr>
          <p:nvPr>
            <p:ph type="body" sz="quarter" idx="3"/>
          </p:nvPr>
        </p:nvSpPr>
        <p:spPr>
          <a:xfrm>
            <a:off x="4753642" y="1143000"/>
            <a:ext cx="3930896" cy="609600"/>
          </a:xfrm>
          <a:prstGeom prst="rect">
            <a:avLst/>
          </a:prstGeom>
        </p:spPr>
        <p:txBody>
          <a:bodyPr anchor="t">
            <a:normAutofit/>
          </a:bodyPr>
          <a:lstStyle>
            <a:lvl1pPr marL="0" indent="0">
              <a:lnSpc>
                <a:spcPct val="90000"/>
              </a:lnSpc>
              <a:spcBef>
                <a:spcPts val="0"/>
              </a:spcBef>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129900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3 Column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69782"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3149451"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1"/>
          </p:nvPr>
        </p:nvSpPr>
        <p:spPr>
          <a:xfrm>
            <a:off x="3327341"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idx="12"/>
          </p:nvPr>
        </p:nvSpPr>
        <p:spPr>
          <a:xfrm>
            <a:off x="6184900"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p:cNvCxnSpPr/>
          <p:nvPr userDrawn="1"/>
        </p:nvCxnSpPr>
        <p:spPr>
          <a:xfrm>
            <a:off x="60070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407556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3 Horizontal Content">
    <p:spTree>
      <p:nvGrpSpPr>
        <p:cNvPr id="1" name=""/>
        <p:cNvGrpSpPr/>
        <p:nvPr/>
      </p:nvGrpSpPr>
      <p:grpSpPr>
        <a:xfrm>
          <a:off x="0" y="0"/>
          <a:ext cx="0" cy="0"/>
          <a:chOff x="0" y="0"/>
          <a:chExt cx="0" cy="0"/>
        </a:xfrm>
      </p:grpSpPr>
      <p:cxnSp>
        <p:nvCxnSpPr>
          <p:cNvPr id="3" name="Straight Connector 2"/>
          <p:cNvCxnSpPr/>
          <p:nvPr userDrawn="1"/>
        </p:nvCxnSpPr>
        <p:spPr>
          <a:xfrm>
            <a:off x="456010" y="2743200"/>
            <a:ext cx="822960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6010" y="4368800"/>
            <a:ext cx="822960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sz="half" idx="1"/>
          </p:nvPr>
        </p:nvSpPr>
        <p:spPr>
          <a:xfrm>
            <a:off x="457081" y="1219200"/>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half" idx="13"/>
          </p:nvPr>
        </p:nvSpPr>
        <p:spPr>
          <a:xfrm>
            <a:off x="457081" y="2857499"/>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sz="half" idx="14"/>
          </p:nvPr>
        </p:nvSpPr>
        <p:spPr>
          <a:xfrm>
            <a:off x="457081" y="4495797"/>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924214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 Background">
    <p:bg>
      <p:bgPr>
        <a:solidFill>
          <a:srgbClr val="000000"/>
        </a:solidFill>
        <a:effectLst/>
      </p:bgPr>
    </p:bg>
    <p:spTree>
      <p:nvGrpSpPr>
        <p:cNvPr id="1" name=""/>
        <p:cNvGrpSpPr/>
        <p:nvPr/>
      </p:nvGrpSpPr>
      <p:grpSpPr>
        <a:xfrm>
          <a:off x="0" y="0"/>
          <a:ext cx="0" cy="0"/>
          <a:chOff x="0" y="0"/>
          <a:chExt cx="0" cy="0"/>
        </a:xfrm>
      </p:grpSpPr>
      <p:sp>
        <p:nvSpPr>
          <p:cNvPr id="7"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sp>
        <p:nvSpPr>
          <p:cNvPr id="10" name="TextBox 12"/>
          <p:cNvSpPr txBox="1"/>
          <p:nvPr userDrawn="1"/>
        </p:nvSpPr>
        <p:spPr>
          <a:xfrm>
            <a:off x="173464" y="6593331"/>
            <a:ext cx="1212182"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11" name="図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sp>
        <p:nvSpPr>
          <p:cNvPr id="12" name="コンテンツ プレースホルダー 2"/>
          <p:cNvSpPr>
            <a:spLocks noGrp="1"/>
          </p:cNvSpPr>
          <p:nvPr>
            <p:ph idx="1" hasCustomPrompt="1"/>
          </p:nvPr>
        </p:nvSpPr>
        <p:spPr>
          <a:xfrm>
            <a:off x="2986400" y="2852936"/>
            <a:ext cx="3185385" cy="828102"/>
          </a:xfrm>
          <a:prstGeom prst="rect">
            <a:avLst/>
          </a:prstGeom>
          <a:ln w="38100">
            <a:solidFill>
              <a:schemeClr val="bg1"/>
            </a:solidFill>
            <a:prstDash val="sysDot"/>
          </a:ln>
        </p:spPr>
        <p:txBody>
          <a:bodyPr lIns="90000" anchor="ctr" anchorCtr="1"/>
          <a:lstStyle>
            <a:lvl1pPr marL="0" marR="0" indent="0" algn="l" defTabSz="400914" rtl="0" eaLnBrk="1" fontAlgn="ctr" latinLnBrk="0" hangingPunct="1">
              <a:lnSpc>
                <a:spcPct val="100000"/>
              </a:lnSpc>
              <a:spcBef>
                <a:spcPts val="0"/>
              </a:spcBef>
              <a:spcAft>
                <a:spcPct val="0"/>
              </a:spcAft>
              <a:buClrTx/>
              <a:buSzTx/>
              <a:buFontTx/>
              <a:buNone/>
              <a:tabLst/>
              <a:defRPr sz="1500" b="0" i="0" spc="66" baseline="0">
                <a:solidFill>
                  <a:schemeClr val="bg1"/>
                </a:solidFill>
                <a:latin typeface="+mn-lt"/>
                <a:ea typeface="HGPGothicE" charset="-128"/>
                <a:cs typeface="HGPGothicE" charset="-128"/>
              </a:defRPr>
            </a:lvl1pPr>
            <a:lvl2pPr marL="400914" indent="0" fontAlgn="ctr">
              <a:spcBef>
                <a:spcPts val="0"/>
              </a:spcBef>
              <a:buFontTx/>
              <a:buNone/>
              <a:defRPr sz="1316" b="0" i="0" spc="66">
                <a:solidFill>
                  <a:schemeClr val="tx1"/>
                </a:solidFill>
                <a:latin typeface="HGPGothicE" charset="-128"/>
                <a:ea typeface="HGPGothicE" charset="-128"/>
                <a:cs typeface="HGPGothicE" charset="-128"/>
              </a:defRPr>
            </a:lvl2pPr>
            <a:lvl3pPr marL="801829" indent="0" fontAlgn="ctr">
              <a:spcBef>
                <a:spcPts val="0"/>
              </a:spcBef>
              <a:buFontTx/>
              <a:buNone/>
              <a:defRPr sz="1316" b="0" i="0" spc="66">
                <a:solidFill>
                  <a:schemeClr val="tx1"/>
                </a:solidFill>
                <a:latin typeface="HGPGothicE" charset="-128"/>
                <a:ea typeface="HGPGothicE" charset="-128"/>
                <a:cs typeface="HGPGothicE" charset="-128"/>
              </a:defRPr>
            </a:lvl3pPr>
            <a:lvl4pPr marL="1202744" indent="0">
              <a:buFontTx/>
              <a:buNone/>
              <a:defRPr>
                <a:solidFill>
                  <a:schemeClr val="tx2"/>
                </a:solidFill>
              </a:defRPr>
            </a:lvl4pPr>
            <a:lvl5pPr marL="1603659" indent="0">
              <a:buFontTx/>
              <a:buNone/>
              <a:defRPr>
                <a:solidFill>
                  <a:schemeClr val="tx2"/>
                </a:solidFill>
              </a:defRPr>
            </a:lvl5pPr>
          </a:lstStyle>
          <a:p>
            <a:pPr algn="ctr"/>
            <a:r>
              <a:rPr lang="ja-JP" altLang="en-US" sz="1500" spc="150" dirty="0">
                <a:solidFill>
                  <a:srgbClr val="FFFFFF"/>
                </a:solidFill>
                <a:latin typeface="Arial" panose="020B0604020202020204" pitchFamily="34" charset="0"/>
                <a:ea typeface="HGPGothicE" charset="-128"/>
                <a:cs typeface="Arial" panose="020B0604020202020204" pitchFamily="34" charset="0"/>
              </a:rPr>
              <a:t>［</a:t>
            </a:r>
            <a:r>
              <a:rPr lang="en-US" altLang="ja-JP" sz="1500" spc="150" dirty="0">
                <a:solidFill>
                  <a:srgbClr val="FFFFFF"/>
                </a:solidFill>
                <a:latin typeface="Arial" panose="020B0604020202020204" pitchFamily="34" charset="0"/>
                <a:ea typeface="HGPGothicE" charset="-128"/>
                <a:cs typeface="Arial" panose="020B0604020202020204" pitchFamily="34" charset="0"/>
              </a:rPr>
              <a:t>Photo/Movie</a:t>
            </a:r>
            <a:r>
              <a:rPr lang="ja-JP" altLang="en-US" sz="1500" spc="150" dirty="0">
                <a:solidFill>
                  <a:srgbClr val="FFFFFF"/>
                </a:solidFill>
                <a:latin typeface="Arial" panose="020B0604020202020204" pitchFamily="34" charset="0"/>
                <a:ea typeface="HGPGothicE" charset="-128"/>
                <a:cs typeface="Arial" panose="020B0604020202020204" pitchFamily="34" charset="0"/>
              </a:rPr>
              <a:t>］</a:t>
            </a:r>
          </a:p>
        </p:txBody>
      </p:sp>
    </p:spTree>
    <p:extLst>
      <p:ext uri="{BB962C8B-B14F-4D97-AF65-F5344CB8AC3E}">
        <p14:creationId xmlns:p14="http://schemas.microsoft.com/office/powerpoint/2010/main" val="1018764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Text">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sp>
        <p:nvSpPr>
          <p:cNvPr id="3" name="タイトル 1"/>
          <p:cNvSpPr>
            <a:spLocks noGrp="1"/>
          </p:cNvSpPr>
          <p:nvPr>
            <p:ph type="title" hasCustomPrompt="1"/>
          </p:nvPr>
        </p:nvSpPr>
        <p:spPr>
          <a:xfrm>
            <a:off x="3769571" y="3024320"/>
            <a:ext cx="1605761" cy="323165"/>
          </a:xfrm>
          <a:prstGeom prst="rect">
            <a:avLst/>
          </a:prstGeom>
        </p:spPr>
        <p:txBody>
          <a:bodyPr wrap="none" anchor="ctr" anchorCtr="1">
            <a:spAutoFit/>
          </a:bodyPr>
          <a:lstStyle>
            <a:lvl1pPr algn="ctr">
              <a:defRPr sz="1500" spc="150" baseline="0">
                <a:solidFill>
                  <a:schemeClr val="tx1"/>
                </a:solidFill>
                <a:latin typeface="+mj-lt"/>
              </a:defRPr>
            </a:lvl1pPr>
          </a:lstStyle>
          <a:p>
            <a:r>
              <a:rPr kumimoji="1" lang="en-US" altLang="ja-JP" dirty="0"/>
              <a:t>[Closing Text]</a:t>
            </a:r>
            <a:endParaRPr kumimoji="1" lang="ja-JP" altLang="en-US" dirty="0"/>
          </a:p>
        </p:txBody>
      </p:sp>
      <p:sp>
        <p:nvSpPr>
          <p:cNvPr id="8"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404040"/>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404040"/>
              </a:solidFill>
              <a:latin typeface="Arial"/>
              <a:ea typeface="HGPGothicE" charset="-128"/>
              <a:cs typeface="HGPGothicE" charset="-128"/>
            </a:endParaRPr>
          </a:p>
        </p:txBody>
      </p:sp>
      <p:sp>
        <p:nvSpPr>
          <p:cNvPr id="9"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Tree>
    <p:extLst>
      <p:ext uri="{BB962C8B-B14F-4D97-AF65-F5344CB8AC3E}">
        <p14:creationId xmlns:p14="http://schemas.microsoft.com/office/powerpoint/2010/main" val="1992231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pic>
        <p:nvPicPr>
          <p:cNvPr id="6" name="図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9454" y="2976092"/>
            <a:ext cx="2698229" cy="950376"/>
          </a:xfrm>
          <a:prstGeom prst="rect">
            <a:avLst/>
          </a:prstGeom>
        </p:spPr>
      </p:pic>
      <p:sp>
        <p:nvSpPr>
          <p:cNvPr id="9"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Tree>
    <p:extLst>
      <p:ext uri="{BB962C8B-B14F-4D97-AF65-F5344CB8AC3E}">
        <p14:creationId xmlns:p14="http://schemas.microsoft.com/office/powerpoint/2010/main" val="1342477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333333"/>
              </a:solidFill>
              <a:latin typeface="Arial"/>
              <a:cs typeface="+mn-cs"/>
            </a:endParaRPr>
          </a:p>
        </p:txBody>
      </p:sp>
      <p:sp>
        <p:nvSpPr>
          <p:cNvPr id="6" name="Text Placeholder 8"/>
          <p:cNvSpPr>
            <a:spLocks noGrp="1"/>
          </p:cNvSpPr>
          <p:nvPr>
            <p:ph type="body" sz="quarter" idx="13" hasCustomPrompt="1"/>
          </p:nvPr>
        </p:nvSpPr>
        <p:spPr>
          <a:xfrm>
            <a:off x="457200" y="1206500"/>
            <a:ext cx="8229601" cy="304800"/>
          </a:xfrm>
          <a:prstGeom prst="rect">
            <a:avLst/>
          </a:prstGeom>
        </p:spPr>
        <p:txBody>
          <a:bodyPr>
            <a:noAutofit/>
          </a:bodyPr>
          <a:lstStyle>
            <a:lvl1pPr marL="0" indent="0" algn="ctr">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a:t>Click to add subtitle</a:t>
            </a:r>
          </a:p>
        </p:txBody>
      </p:sp>
    </p:spTree>
    <p:extLst>
      <p:ext uri="{BB962C8B-B14F-4D97-AF65-F5344CB8AC3E}">
        <p14:creationId xmlns:p14="http://schemas.microsoft.com/office/powerpoint/2010/main" val="1998999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13"/>
          <p:cNvSpPr>
            <a:spLocks noGrp="1" noChangeArrowheads="1"/>
          </p:cNvSpPr>
          <p:nvPr>
            <p:ph type="title"/>
          </p:nvPr>
        </p:nvSpPr>
        <p:spPr bwMode="auto">
          <a:xfrm>
            <a:off x="365765" y="292611"/>
            <a:ext cx="8345487" cy="345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80818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404040"/>
              </a:solidFill>
              <a:latin typeface="Arial"/>
              <a:cs typeface="+mn-cs"/>
            </a:endParaRPr>
          </a:p>
        </p:txBody>
      </p:sp>
      <p:sp>
        <p:nvSpPr>
          <p:cNvPr id="4" name="Footer Placeholder 3"/>
          <p:cNvSpPr>
            <a:spLocks noGrp="1"/>
          </p:cNvSpPr>
          <p:nvPr>
            <p:ph type="ftr" sz="quarter" idx="11"/>
          </p:nvPr>
        </p:nvSpPr>
        <p:spPr>
          <a:xfrm>
            <a:off x="978949" y="6508752"/>
            <a:ext cx="3364392" cy="182880"/>
          </a:xfrm>
          <a:prstGeom prst="rect">
            <a:avLst/>
          </a:prstGeom>
        </p:spPr>
        <p:txBody>
          <a:bodyPr/>
          <a:lstStyle/>
          <a:p>
            <a:pPr fontAlgn="auto">
              <a:spcBef>
                <a:spcPts val="0"/>
              </a:spcBef>
              <a:spcAft>
                <a:spcPts val="0"/>
              </a:spcAft>
            </a:pPr>
            <a:r>
              <a:rPr kumimoji="1" lang="en-US" sz="1350" smtClean="0">
                <a:solidFill>
                  <a:srgbClr val="404040"/>
                </a:solidFill>
                <a:latin typeface="Arial"/>
                <a:cs typeface="+mn-cs"/>
              </a:rPr>
              <a:t>© 2017 NTT DATA, Inc.	Confidential – Not For Distribution</a:t>
            </a:r>
            <a:endParaRPr kumimoji="1" lang="en-US" sz="1350" dirty="0">
              <a:solidFill>
                <a:srgbClr val="404040"/>
              </a:solidFill>
              <a:latin typeface="Arial"/>
              <a:cs typeface="+mn-cs"/>
            </a:endParaRPr>
          </a:p>
        </p:txBody>
      </p:sp>
      <p:sp>
        <p:nvSpPr>
          <p:cNvPr id="5" name="Slide Number Placeholder 4"/>
          <p:cNvSpPr>
            <a:spLocks noGrp="1"/>
          </p:cNvSpPr>
          <p:nvPr>
            <p:ph type="sldNum" sz="quarter" idx="12"/>
          </p:nvPr>
        </p:nvSpPr>
        <p:spPr>
          <a:xfrm>
            <a:off x="465536" y="6508752"/>
            <a:ext cx="338138" cy="182880"/>
          </a:xfrm>
          <a:prstGeom prst="rect">
            <a:avLst/>
          </a:prstGeom>
        </p:spPr>
        <p:txBody>
          <a:bodyPr/>
          <a:lstStyle/>
          <a:p>
            <a:pPr fontAlgn="auto">
              <a:spcBef>
                <a:spcPts val="0"/>
              </a:spcBef>
              <a:spcAft>
                <a:spcPts val="0"/>
              </a:spcAft>
            </a:pPr>
            <a:fld id="{6EA6D8CF-3CDE-4807-BCD2-C9F2B831AAA5}" type="slidenum">
              <a:rPr kumimoji="1" lang="en-US" sz="1350" smtClean="0">
                <a:solidFill>
                  <a:srgbClr val="404040"/>
                </a:solidFill>
                <a:latin typeface="Arial"/>
                <a:cs typeface="+mn-cs"/>
              </a:rPr>
              <a:pPr fontAlgn="auto">
                <a:spcBef>
                  <a:spcPts val="0"/>
                </a:spcBef>
                <a:spcAft>
                  <a:spcPts val="0"/>
                </a:spcAft>
              </a:pPr>
              <a:t>‹#›</a:t>
            </a:fld>
            <a:endParaRPr kumimoji="1" lang="en-US" sz="1350" dirty="0">
              <a:solidFill>
                <a:srgbClr val="404040"/>
              </a:solidFill>
              <a:latin typeface="Arial"/>
              <a:cs typeface="+mn-cs"/>
            </a:endParaRPr>
          </a:p>
        </p:txBody>
      </p:sp>
      <p:sp>
        <p:nvSpPr>
          <p:cNvPr id="6" name="Title 5"/>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2969452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accent3"/>
          </a:solidFill>
          <a:ln w="25400" cap="flat" cmpd="sng" algn="ctr">
            <a:noFill/>
            <a:prstDash val="solid"/>
            <a:round/>
            <a:headEnd type="none" w="med" len="med"/>
            <a:tailEnd type="none" w="med" len="med"/>
          </a:ln>
          <a:effectLst/>
          <a:extLst/>
        </p:spPr>
        <p:txBody>
          <a:bodyPr/>
          <a:lstStyle/>
          <a:p>
            <a:pPr algn="ctr"/>
            <a:endParaRPr lang="en-US">
              <a:latin typeface="ITC Franklin Gothic Std Book" pitchFamily="34" charset="0"/>
            </a:endParaRPr>
          </a:p>
        </p:txBody>
      </p:sp>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914400"/>
            <a:ext cx="30702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Line 9"/>
          <p:cNvSpPr>
            <a:spLocks noChangeShapeType="1"/>
          </p:cNvSpPr>
          <p:nvPr userDrawn="1"/>
        </p:nvSpPr>
        <p:spPr bwMode="auto">
          <a:xfrm>
            <a:off x="0" y="2819400"/>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93084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5" y="1154113"/>
            <a:ext cx="4014787"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eaLnBrk="1" fontAlgn="auto" hangingPunct="1">
              <a:lnSpc>
                <a:spcPct val="106000"/>
              </a:lnSpc>
              <a:spcBef>
                <a:spcPct val="80000"/>
              </a:spcBef>
              <a:spcAft>
                <a:spcPts val="0"/>
              </a:spcAft>
              <a:buClr>
                <a:srgbClr val="404040"/>
              </a:buClr>
              <a:buSzPct val="80000"/>
              <a:buFont typeface="Wingdings" pitchFamily="2" charset="2"/>
              <a:buNone/>
            </a:pPr>
            <a:endParaRPr kumimoji="1" lang="en-US" altLang="en-US" sz="750" dirty="0">
              <a:solidFill>
                <a:srgbClr val="404040"/>
              </a:solidFill>
            </a:endParaRPr>
          </a:p>
        </p:txBody>
      </p:sp>
      <p:sp>
        <p:nvSpPr>
          <p:cNvPr id="14"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16" name="Text Placeholder 15"/>
          <p:cNvSpPr>
            <a:spLocks noGrp="1"/>
          </p:cNvSpPr>
          <p:nvPr>
            <p:ph type="body" sz="quarter" idx="11"/>
          </p:nvPr>
        </p:nvSpPr>
        <p:spPr>
          <a:xfrm>
            <a:off x="4736592" y="1152144"/>
            <a:ext cx="4014216" cy="5138928"/>
          </a:xfrm>
          <a:prstGeom prst="rect">
            <a:avLst/>
          </a:prstGeom>
        </p:spPr>
        <p:txBody>
          <a:bodyPr/>
          <a:lstStyle>
            <a:lvl1pPr>
              <a:buNone/>
              <a:defRPr/>
            </a:lvl1pPr>
          </a:lstStyle>
          <a:p>
            <a:pPr lvl="0"/>
            <a:r>
              <a:rPr lang="en-US"/>
              <a:t>Click to edit Master text styles</a:t>
            </a:r>
          </a:p>
          <a:p>
            <a:pPr lvl="1"/>
            <a:r>
              <a:rPr lang="en-US"/>
              <a:t>Second level</a:t>
            </a:r>
          </a:p>
        </p:txBody>
      </p:sp>
      <p:sp>
        <p:nvSpPr>
          <p:cNvPr id="20" name="Text Placeholder 19"/>
          <p:cNvSpPr>
            <a:spLocks noGrp="1"/>
          </p:cNvSpPr>
          <p:nvPr>
            <p:ph type="body" sz="quarter" idx="12"/>
          </p:nvPr>
        </p:nvSpPr>
        <p:spPr>
          <a:xfrm>
            <a:off x="393193" y="256032"/>
            <a:ext cx="8348472" cy="521208"/>
          </a:xfrm>
          <a:prstGeom prst="rect">
            <a:avLst/>
          </a:prstGeom>
          <a:solidFill>
            <a:srgbClr val="FFFFFF"/>
          </a:solidFill>
        </p:spPr>
        <p:txBody>
          <a:bodyPr anchor="b"/>
          <a:lstStyle>
            <a:lvl1pPr>
              <a:buNone/>
              <a:defRPr sz="1200" b="1"/>
            </a:lvl1pPr>
          </a:lstStyle>
          <a:p>
            <a:pPr lvl="0"/>
            <a:r>
              <a:rPr lang="en-US"/>
              <a:t>Click to edit Master text styles</a:t>
            </a:r>
          </a:p>
        </p:txBody>
      </p:sp>
    </p:spTree>
    <p:extLst>
      <p:ext uri="{BB962C8B-B14F-4D97-AF65-F5344CB8AC3E}">
        <p14:creationId xmlns:p14="http://schemas.microsoft.com/office/powerpoint/2010/main" val="3300620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1"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404040"/>
              </a:solidFill>
              <a:latin typeface="Arial"/>
              <a:cs typeface="+mn-cs"/>
            </a:endParaRPr>
          </a:p>
        </p:txBody>
      </p:sp>
      <p:sp>
        <p:nvSpPr>
          <p:cNvPr id="5" name="Footer Placeholder 4"/>
          <p:cNvSpPr>
            <a:spLocks noGrp="1"/>
          </p:cNvSpPr>
          <p:nvPr>
            <p:ph type="ftr" sz="quarter" idx="11"/>
          </p:nvPr>
        </p:nvSpPr>
        <p:spPr>
          <a:xfrm>
            <a:off x="978949" y="6508752"/>
            <a:ext cx="3364392" cy="182880"/>
          </a:xfrm>
          <a:prstGeom prst="rect">
            <a:avLst/>
          </a:prstGeom>
        </p:spPr>
        <p:txBody>
          <a:bodyPr/>
          <a:lstStyle/>
          <a:p>
            <a:pPr fontAlgn="auto">
              <a:spcBef>
                <a:spcPts val="0"/>
              </a:spcBef>
              <a:spcAft>
                <a:spcPts val="0"/>
              </a:spcAft>
            </a:pPr>
            <a:r>
              <a:rPr kumimoji="1" lang="en-US" sz="1350" smtClean="0">
                <a:solidFill>
                  <a:srgbClr val="404040"/>
                </a:solidFill>
                <a:latin typeface="Arial"/>
                <a:cs typeface="+mn-cs"/>
              </a:rPr>
              <a:t>© 2017 NTT DATA, Inc.	Confidential – Not For Distribution</a:t>
            </a:r>
            <a:endParaRPr kumimoji="1" lang="en-US" sz="1350" dirty="0">
              <a:solidFill>
                <a:srgbClr val="404040"/>
              </a:solidFill>
              <a:latin typeface="Arial"/>
              <a:cs typeface="+mn-cs"/>
            </a:endParaRPr>
          </a:p>
        </p:txBody>
      </p:sp>
      <p:sp>
        <p:nvSpPr>
          <p:cNvPr id="6" name="Slide Number Placeholder 5"/>
          <p:cNvSpPr>
            <a:spLocks noGrp="1"/>
          </p:cNvSpPr>
          <p:nvPr>
            <p:ph type="sldNum" sz="quarter" idx="12"/>
          </p:nvPr>
        </p:nvSpPr>
        <p:spPr>
          <a:xfrm>
            <a:off x="465536" y="6508752"/>
            <a:ext cx="338138" cy="182880"/>
          </a:xfrm>
          <a:prstGeom prst="rect">
            <a:avLst/>
          </a:prstGeom>
        </p:spPr>
        <p:txBody>
          <a:bodyPr/>
          <a:lstStyle/>
          <a:p>
            <a:pPr fontAlgn="auto">
              <a:spcBef>
                <a:spcPts val="0"/>
              </a:spcBef>
              <a:spcAft>
                <a:spcPts val="0"/>
              </a:spcAft>
            </a:pPr>
            <a:fld id="{6EA6D8CF-3CDE-4807-BCD2-C9F2B831AAA5}" type="slidenum">
              <a:rPr kumimoji="1" lang="en-US" sz="1350" smtClean="0">
                <a:solidFill>
                  <a:srgbClr val="404040"/>
                </a:solidFill>
                <a:latin typeface="Arial"/>
                <a:cs typeface="+mn-cs"/>
              </a:rPr>
              <a:pPr fontAlgn="auto">
                <a:spcBef>
                  <a:spcPts val="0"/>
                </a:spcBef>
                <a:spcAft>
                  <a:spcPts val="0"/>
                </a:spcAft>
              </a:pPr>
              <a:t>‹#›</a:t>
            </a:fld>
            <a:endParaRPr kumimoji="1" lang="en-US" sz="1350" dirty="0">
              <a:solidFill>
                <a:srgbClr val="404040"/>
              </a:solidFill>
              <a:latin typeface="Arial"/>
              <a:cs typeface="+mn-cs"/>
            </a:endParaRPr>
          </a:p>
        </p:txBody>
      </p:sp>
      <p:sp>
        <p:nvSpPr>
          <p:cNvPr id="7" name="Title 6"/>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16921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a:p>
        </p:txBody>
      </p:sp>
      <p:sp>
        <p:nvSpPr>
          <p:cNvPr id="8" name="Text Placeholder 7"/>
          <p:cNvSpPr>
            <a:spLocks noGrp="1"/>
          </p:cNvSpPr>
          <p:nvPr>
            <p:ph type="body" sz="quarter" idx="13"/>
          </p:nvPr>
        </p:nvSpPr>
        <p:spPr>
          <a:xfrm>
            <a:off x="422032" y="1508400"/>
            <a:ext cx="8301046" cy="4590000"/>
          </a:xfrm>
          <a:prstGeom prst="rect">
            <a:avLst/>
          </a:prstGeo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Tree>
    <p:extLst>
      <p:ext uri="{BB962C8B-B14F-4D97-AF65-F5344CB8AC3E}">
        <p14:creationId xmlns:p14="http://schemas.microsoft.com/office/powerpoint/2010/main" val="3162594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dirty="0"/>
          </a:p>
        </p:txBody>
      </p:sp>
    </p:spTree>
    <p:extLst>
      <p:ext uri="{BB962C8B-B14F-4D97-AF65-F5344CB8AC3E}">
        <p14:creationId xmlns:p14="http://schemas.microsoft.com/office/powerpoint/2010/main" val="599303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dirty="0"/>
          </a:p>
        </p:txBody>
      </p:sp>
    </p:spTree>
    <p:extLst>
      <p:ext uri="{BB962C8B-B14F-4D97-AF65-F5344CB8AC3E}">
        <p14:creationId xmlns:p14="http://schemas.microsoft.com/office/powerpoint/2010/main" val="28024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Logotype)">
    <p:spTree>
      <p:nvGrpSpPr>
        <p:cNvPr id="1" name=""/>
        <p:cNvGrpSpPr/>
        <p:nvPr/>
      </p:nvGrpSpPr>
      <p:grpSpPr>
        <a:xfrm>
          <a:off x="0" y="0"/>
          <a:ext cx="0" cy="0"/>
          <a:chOff x="0" y="0"/>
          <a:chExt cx="0" cy="0"/>
        </a:xfrm>
      </p:grpSpPr>
      <p:pic>
        <p:nvPicPr>
          <p:cNvPr id="22" name="図 21"/>
          <p:cNvPicPr>
            <a:picLocks noChangeAspect="1"/>
          </p:cNvPicPr>
          <p:nvPr userDrawn="1"/>
        </p:nvPicPr>
        <p:blipFill rotWithShape="1">
          <a:blip r:embed="rId2"/>
          <a:srcRect l="5945" t="30272" b="1"/>
          <a:stretch/>
        </p:blipFill>
        <p:spPr>
          <a:xfrm>
            <a:off x="4" y="1"/>
            <a:ext cx="9133605" cy="5520261"/>
          </a:xfrm>
          <a:prstGeom prst="rect">
            <a:avLst/>
          </a:prstGeom>
        </p:spPr>
      </p:pic>
      <p:sp>
        <p:nvSpPr>
          <p:cNvPr id="17" name="Rectangle 16"/>
          <p:cNvSpPr/>
          <p:nvPr userDrawn="1"/>
        </p:nvSpPr>
        <p:spPr>
          <a:xfrm>
            <a:off x="4" y="1"/>
            <a:ext cx="9144093" cy="4863641"/>
          </a:xfrm>
          <a:prstGeom prst="rect">
            <a:avLst/>
          </a:prstGeom>
          <a:gradFill>
            <a:gsLst>
              <a:gs pos="0">
                <a:schemeClr val="bg1">
                  <a:alpha val="0"/>
                </a:schemeClr>
              </a:gs>
              <a:gs pos="100000">
                <a:schemeClr val="bg1">
                  <a:alpha val="51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kumimoji="1" lang="en-US" sz="1350" dirty="0">
              <a:solidFill>
                <a:srgbClr val="FFFFFF"/>
              </a:solidFill>
            </a:endParaRPr>
          </a:p>
        </p:txBody>
      </p:sp>
      <p:sp>
        <p:nvSpPr>
          <p:cNvPr id="14" name="正方形/長方形 13"/>
          <p:cNvSpPr/>
          <p:nvPr userDrawn="1"/>
        </p:nvSpPr>
        <p:spPr>
          <a:xfrm>
            <a:off x="4" y="4697725"/>
            <a:ext cx="9144089"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350" dirty="0">
              <a:solidFill>
                <a:srgbClr val="FFFFFF"/>
              </a:solidFill>
              <a:latin typeface="HGPGothicE" charset="-128"/>
              <a:ea typeface="HGPGothicE" charset="-128"/>
            </a:endParaRPr>
          </a:p>
        </p:txBody>
      </p:sp>
      <p:pic>
        <p:nvPicPr>
          <p:cNvPr id="18" name="図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1201"/>
            <a:ext cx="2681999" cy="6436801"/>
          </a:xfrm>
          <a:prstGeom prst="rect">
            <a:avLst/>
          </a:prstGeom>
        </p:spPr>
      </p:pic>
      <p:sp>
        <p:nvSpPr>
          <p:cNvPr id="26" name="Text Placeholder 2"/>
          <p:cNvSpPr>
            <a:spLocks noGrp="1"/>
          </p:cNvSpPr>
          <p:nvPr>
            <p:ph type="body" idx="16" hasCustomPrompt="1"/>
          </p:nvPr>
        </p:nvSpPr>
        <p:spPr>
          <a:xfrm>
            <a:off x="2914650" y="4863641"/>
            <a:ext cx="5772150" cy="997200"/>
          </a:xfrm>
          <a:prstGeom prst="rect">
            <a:avLst/>
          </a:prstGeom>
          <a:effectLst/>
        </p:spPr>
        <p:txBody>
          <a:bodyPr anchor="ctr">
            <a:normAutofit/>
          </a:bodyPr>
          <a:lstStyle>
            <a:lvl1pPr marL="0" indent="0" fontAlgn="ctr">
              <a:spcBef>
                <a:spcPts val="0"/>
              </a:spcBef>
              <a:buNone/>
              <a:defRPr sz="1500" b="0" i="0" baseline="0">
                <a:solidFill>
                  <a:srgbClr val="FFFFFF"/>
                </a:solidFill>
                <a:latin typeface="+mj-lt"/>
                <a:ea typeface="HGPGothicE" charset="-128"/>
                <a:cs typeface="HGPGothicE" charset="-128"/>
              </a:defRPr>
            </a:lvl1pPr>
            <a:lvl2pPr marL="457166" indent="0">
              <a:buNone/>
              <a:defRPr sz="1050">
                <a:solidFill>
                  <a:schemeClr val="bg1"/>
                </a:solidFill>
                <a:latin typeface="MS PGothic" charset="-128"/>
                <a:ea typeface="MS PGothic" charset="-128"/>
                <a:cs typeface="MS PGothic" charset="-128"/>
              </a:defRPr>
            </a:lvl2pPr>
            <a:lvl3pPr marL="914333" indent="0">
              <a:buNone/>
              <a:defRPr sz="1050">
                <a:solidFill>
                  <a:schemeClr val="bg1"/>
                </a:solidFill>
                <a:latin typeface="MS PGothic" charset="-128"/>
                <a:ea typeface="MS PGothic" charset="-128"/>
                <a:cs typeface="MS PGothic" charset="-128"/>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ltLang="ja-JP" dirty="0"/>
              <a:t>[Title]</a:t>
            </a:r>
            <a:endParaRPr lang="ja-JP" altLang="en-US" dirty="0"/>
          </a:p>
        </p:txBody>
      </p:sp>
      <p:sp>
        <p:nvSpPr>
          <p:cNvPr id="27" name="Text Placeholder 2"/>
          <p:cNvSpPr>
            <a:spLocks noGrp="1"/>
          </p:cNvSpPr>
          <p:nvPr>
            <p:ph type="body" idx="17" hasCustomPrompt="1"/>
          </p:nvPr>
        </p:nvSpPr>
        <p:spPr>
          <a:xfrm>
            <a:off x="2914650" y="5932849"/>
            <a:ext cx="5772150" cy="792088"/>
          </a:xfrm>
          <a:prstGeom prst="rect">
            <a:avLst/>
          </a:prstGeom>
          <a:effectLst/>
        </p:spPr>
        <p:txBody>
          <a:bodyPr anchor="t">
            <a:normAutofit/>
          </a:bodyPr>
          <a:lstStyle>
            <a:lvl1pPr marL="0" indent="0" fontAlgn="ctr">
              <a:spcBef>
                <a:spcPts val="0"/>
              </a:spcBef>
              <a:buNone/>
              <a:defRPr sz="1200" b="0" i="0" baseline="0">
                <a:solidFill>
                  <a:srgbClr val="FFFFFF"/>
                </a:solidFill>
                <a:latin typeface="+mn-lt"/>
                <a:ea typeface="HGPGothicE" charset="-128"/>
                <a:cs typeface="HGPGothicE" charset="-128"/>
              </a:defRPr>
            </a:lvl1pPr>
            <a:lvl2pPr marL="457166" indent="0">
              <a:buNone/>
              <a:defRPr sz="1050">
                <a:solidFill>
                  <a:schemeClr val="bg1"/>
                </a:solidFill>
                <a:latin typeface="MS PGothic" charset="-128"/>
                <a:ea typeface="MS PGothic" charset="-128"/>
                <a:cs typeface="MS PGothic" charset="-128"/>
              </a:defRPr>
            </a:lvl2pPr>
            <a:lvl3pPr marL="914333" indent="0">
              <a:buNone/>
              <a:defRPr sz="1050">
                <a:solidFill>
                  <a:schemeClr val="bg1"/>
                </a:solidFill>
                <a:latin typeface="MS PGothic" charset="-128"/>
                <a:ea typeface="MS PGothic" charset="-128"/>
                <a:cs typeface="MS PGothic" charset="-128"/>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r>
              <a:rPr lang="en-US" altLang="ja-JP" dirty="0"/>
              <a:t>&lt;</a:t>
            </a:r>
            <a:r>
              <a:rPr lang="en-US" altLang="ja-JP"/>
              <a:t>MM/DD/YYYY&gt;</a:t>
            </a:r>
            <a:br>
              <a:rPr lang="en-US" altLang="ja-JP"/>
            </a:br>
            <a:r>
              <a:rPr lang="en-US" altLang="ja-JP"/>
              <a:t>&lt;</a:t>
            </a:r>
            <a:r>
              <a:rPr lang="en-US" altLang="ja-JP" dirty="0"/>
              <a:t>NTT DATA </a:t>
            </a:r>
            <a:r>
              <a:rPr lang="en-US" altLang="ja-JP"/>
              <a:t>Corporation&gt;</a:t>
            </a:r>
            <a:br>
              <a:rPr lang="en-US" altLang="ja-JP"/>
            </a:br>
            <a:r>
              <a:rPr lang="en-US" altLang="ja-JP"/>
              <a:t>&lt;</a:t>
            </a:r>
            <a:r>
              <a:rPr lang="en-US" altLang="ja-JP" dirty="0"/>
              <a:t>XXXXXXXXXXXX&gt;</a:t>
            </a:r>
          </a:p>
        </p:txBody>
      </p:sp>
      <p:sp>
        <p:nvSpPr>
          <p:cNvPr id="10"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19" name="図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06400" y="421201"/>
            <a:ext cx="1714500" cy="603885"/>
          </a:xfrm>
          <a:prstGeom prst="rect">
            <a:avLst/>
          </a:prstGeom>
        </p:spPr>
      </p:pic>
    </p:spTree>
    <p:extLst>
      <p:ext uri="{BB962C8B-B14F-4D97-AF65-F5344CB8AC3E}">
        <p14:creationId xmlns:p14="http://schemas.microsoft.com/office/powerpoint/2010/main" val="2363665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2136987" y="1066800"/>
            <a:ext cx="6602017" cy="5098330"/>
          </a:xfrm>
          <a:prstGeom prst="rect">
            <a:avLst/>
          </a:prstGeom>
        </p:spPr>
        <p:txBody>
          <a:bodyPr lIns="183600" rIns="183600"/>
          <a:lstStyle>
            <a:lvl1pPr marL="0" indent="0" fontAlgn="ctr">
              <a:spcBef>
                <a:spcPts val="0"/>
              </a:spcBef>
              <a:spcAft>
                <a:spcPts val="0"/>
              </a:spcAft>
              <a:buFontTx/>
              <a:buNone/>
              <a:defRPr sz="1500" b="0" i="0" spc="75" baseline="0">
                <a:solidFill>
                  <a:schemeClr val="tx1"/>
                </a:solidFill>
                <a:latin typeface="+mn-lt"/>
                <a:ea typeface="HGPGothicE" charset="-128"/>
                <a:cs typeface="HGPGothicE" charset="-128"/>
              </a:defRPr>
            </a:lvl1pPr>
            <a:lvl2pPr marL="457166" indent="0" fontAlgn="ctr">
              <a:spcBef>
                <a:spcPts val="0"/>
              </a:spcBef>
              <a:spcAft>
                <a:spcPts val="0"/>
              </a:spcAft>
              <a:buFontTx/>
              <a:buNone/>
              <a:defRPr sz="1500" b="0" i="0" spc="75">
                <a:solidFill>
                  <a:schemeClr val="tx1"/>
                </a:solidFill>
                <a:latin typeface="HGPGothicE" charset="-128"/>
                <a:ea typeface="HGPGothicE" charset="-128"/>
                <a:cs typeface="HGPGothicE" charset="-128"/>
              </a:defRPr>
            </a:lvl2pPr>
            <a:lvl3pPr marL="914331" indent="0" fontAlgn="ctr">
              <a:spcBef>
                <a:spcPts val="0"/>
              </a:spcBef>
              <a:spcAft>
                <a:spcPts val="0"/>
              </a:spcAft>
              <a:buFontTx/>
              <a:buNone/>
              <a:defRPr sz="1500" b="0" i="0" spc="75">
                <a:solidFill>
                  <a:schemeClr val="tx1"/>
                </a:solidFill>
                <a:latin typeface="HGPGothicE" charset="-128"/>
                <a:ea typeface="HGPGothicE" charset="-128"/>
                <a:cs typeface="HGPGothicE" charset="-128"/>
              </a:defRPr>
            </a:lvl3pPr>
            <a:lvl4pPr marL="1371498" indent="0">
              <a:buFontTx/>
              <a:buNone/>
              <a:defRPr>
                <a:solidFill>
                  <a:schemeClr val="tx2"/>
                </a:solidFill>
              </a:defRPr>
            </a:lvl4pPr>
            <a:lvl5pPr marL="1828664" indent="0">
              <a:buFontTx/>
              <a:buNone/>
              <a:defRPr>
                <a:solidFill>
                  <a:schemeClr val="tx2"/>
                </a:solidFill>
              </a:defRPr>
            </a:lvl5pPr>
          </a:lstStyle>
          <a:p>
            <a:pPr lvl="0"/>
            <a:r>
              <a:rPr kumimoji="1" lang="en-US" altLang="ja-JP" dirty="0"/>
              <a:t>Click and enter text.</a:t>
            </a:r>
            <a:endParaRPr kumimoji="1" lang="ja-JP" altLang="en-US" dirty="0"/>
          </a:p>
        </p:txBody>
      </p:sp>
      <p:pic>
        <p:nvPicPr>
          <p:cNvPr id="9" name="図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sp>
        <p:nvSpPr>
          <p:cNvPr id="14"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404040"/>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404040"/>
              </a:solidFill>
              <a:latin typeface="Arial"/>
              <a:ea typeface="HGPGothicE" charset="-128"/>
              <a:cs typeface="HGPGothicE" charset="-128"/>
            </a:endParaRPr>
          </a:p>
        </p:txBody>
      </p:sp>
      <p:sp>
        <p:nvSpPr>
          <p:cNvPr id="7"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
        <p:nvSpPr>
          <p:cNvPr id="10" name="テキスト プレースホルダー 9"/>
          <p:cNvSpPr>
            <a:spLocks noGrp="1"/>
          </p:cNvSpPr>
          <p:nvPr>
            <p:ph type="body" sz="quarter" idx="10" hasCustomPrompt="1"/>
          </p:nvPr>
        </p:nvSpPr>
        <p:spPr>
          <a:xfrm>
            <a:off x="129141" y="60293"/>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 – Layout of Agenda Slide Only</a:t>
            </a:r>
          </a:p>
        </p:txBody>
      </p:sp>
    </p:spTree>
    <p:extLst>
      <p:ext uri="{BB962C8B-B14F-4D97-AF65-F5344CB8AC3E}">
        <p14:creationId xmlns:p14="http://schemas.microsoft.com/office/powerpoint/2010/main" val="1129167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4" name="Rectangle 3"/>
          <p:cNvSpPr/>
          <p:nvPr userDrawn="1"/>
        </p:nvSpPr>
        <p:spPr bwMode="gray">
          <a:xfrm>
            <a:off x="3045618" y="1524000"/>
            <a:ext cx="3050382"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id-ID" sz="1350">
              <a:solidFill>
                <a:srgbClr val="FFFFFF"/>
              </a:solidFill>
            </a:endParaRPr>
          </a:p>
        </p:txBody>
      </p:sp>
      <p:sp>
        <p:nvSpPr>
          <p:cNvPr id="5" name="Picture Placeholder 7"/>
          <p:cNvSpPr>
            <a:spLocks noGrp="1"/>
          </p:cNvSpPr>
          <p:nvPr>
            <p:ph type="pic" sz="quarter" idx="13"/>
          </p:nvPr>
        </p:nvSpPr>
        <p:spPr>
          <a:xfrm>
            <a:off x="0" y="1524000"/>
            <a:ext cx="3045619" cy="3556000"/>
          </a:xfrm>
          <a:prstGeom prst="rect">
            <a:avLst/>
          </a:prstGeom>
        </p:spPr>
        <p:txBody>
          <a:bodyPr tIns="457200"/>
          <a:lstStyle>
            <a:lvl1pPr marL="0" indent="0" algn="ctr">
              <a:buNone/>
              <a:defRPr sz="1500"/>
            </a:lvl1pPr>
          </a:lstStyle>
          <a:p>
            <a:r>
              <a:rPr lang="en-US" dirty="0"/>
              <a:t>Click icon to add picture</a:t>
            </a:r>
            <a:endParaRPr dirty="0"/>
          </a:p>
        </p:txBody>
      </p:sp>
      <p:sp>
        <p:nvSpPr>
          <p:cNvPr id="6" name="Picture Placeholder 7"/>
          <p:cNvSpPr>
            <a:spLocks noGrp="1"/>
          </p:cNvSpPr>
          <p:nvPr>
            <p:ph type="pic" sz="quarter" idx="14"/>
          </p:nvPr>
        </p:nvSpPr>
        <p:spPr>
          <a:xfrm>
            <a:off x="6096000" y="1524000"/>
            <a:ext cx="3045619" cy="3556000"/>
          </a:xfrm>
          <a:prstGeom prst="rect">
            <a:avLst/>
          </a:prstGeom>
        </p:spPr>
        <p:txBody>
          <a:bodyPr tIns="457200"/>
          <a:lstStyle>
            <a:lvl1pPr marL="0" indent="0" algn="ctr">
              <a:buNone/>
              <a:defRPr sz="1500"/>
            </a:lvl1pPr>
          </a:lstStyle>
          <a:p>
            <a:r>
              <a:rPr lang="en-US" dirty="0"/>
              <a:t>Click icon to add picture</a:t>
            </a:r>
            <a:endParaRPr dirty="0"/>
          </a:p>
        </p:txBody>
      </p:sp>
      <p:sp>
        <p:nvSpPr>
          <p:cNvPr id="7" name="Text Placeholder 10"/>
          <p:cNvSpPr>
            <a:spLocks noGrp="1"/>
          </p:cNvSpPr>
          <p:nvPr>
            <p:ph type="body" sz="quarter" idx="15" hasCustomPrompt="1"/>
          </p:nvPr>
        </p:nvSpPr>
        <p:spPr bwMode="white">
          <a:xfrm>
            <a:off x="3199209" y="2961822"/>
            <a:ext cx="2743200" cy="752020"/>
          </a:xfrm>
          <a:prstGeom prst="rect">
            <a:avLst/>
          </a:prstGeom>
        </p:spPr>
        <p:txBody>
          <a:bodyPr anchor="t">
            <a:normAutofit/>
          </a:bodyPr>
          <a:lstStyle>
            <a:lvl1pPr marL="0" indent="0" algn="ctr">
              <a:spcBef>
                <a:spcPts val="0"/>
              </a:spcBef>
              <a:buNone/>
              <a:defRPr sz="1800" b="1">
                <a:solidFill>
                  <a:srgbClr val="FFFFFF"/>
                </a:solidFill>
              </a:defRPr>
            </a:lvl1pPr>
            <a:lvl2pPr marL="0" indent="0" algn="ctr">
              <a:spcBef>
                <a:spcPts val="0"/>
              </a:spcBef>
              <a:buNone/>
              <a:defRPr sz="1800" b="1">
                <a:solidFill>
                  <a:srgbClr val="FFFFFF"/>
                </a:solidFill>
              </a:defRPr>
            </a:lvl2pPr>
            <a:lvl3pPr marL="0" indent="0" algn="ctr">
              <a:spcBef>
                <a:spcPts val="0"/>
              </a:spcBef>
              <a:buNone/>
              <a:defRPr sz="1800" b="1">
                <a:solidFill>
                  <a:srgbClr val="FFFFFF"/>
                </a:solidFill>
              </a:defRPr>
            </a:lvl3pPr>
            <a:lvl4pPr marL="0" indent="0" algn="ctr">
              <a:spcBef>
                <a:spcPts val="0"/>
              </a:spcBef>
              <a:buNone/>
              <a:defRPr sz="1800" b="1">
                <a:solidFill>
                  <a:srgbClr val="FFFFFF"/>
                </a:solidFill>
              </a:defRPr>
            </a:lvl4pPr>
            <a:lvl5pPr marL="0" indent="0" algn="ctr">
              <a:spcBef>
                <a:spcPts val="0"/>
              </a:spcBef>
              <a:buNone/>
              <a:defRPr sz="1800" b="1">
                <a:solidFill>
                  <a:srgbClr val="FFFFFF"/>
                </a:solidFill>
              </a:defRPr>
            </a:lvl5pPr>
            <a:lvl6pPr marL="0" indent="0" algn="ctr">
              <a:spcBef>
                <a:spcPts val="0"/>
              </a:spcBef>
              <a:buNone/>
              <a:defRPr sz="1800" b="1">
                <a:solidFill>
                  <a:srgbClr val="FFFFFF"/>
                </a:solidFill>
              </a:defRPr>
            </a:lvl6pPr>
            <a:lvl7pPr marL="0" indent="0" algn="ctr">
              <a:spcBef>
                <a:spcPts val="0"/>
              </a:spcBef>
              <a:buNone/>
              <a:defRPr sz="1800" b="1">
                <a:solidFill>
                  <a:srgbClr val="FFFFFF"/>
                </a:solidFill>
              </a:defRPr>
            </a:lvl7pPr>
            <a:lvl8pPr marL="0" indent="0" algn="ctr">
              <a:spcBef>
                <a:spcPts val="0"/>
              </a:spcBef>
              <a:buNone/>
              <a:defRPr sz="1800" b="1">
                <a:solidFill>
                  <a:srgbClr val="FFFFFF"/>
                </a:solidFill>
              </a:defRPr>
            </a:lvl8pPr>
            <a:lvl9pPr marL="0" indent="0" algn="ctr">
              <a:spcBef>
                <a:spcPts val="0"/>
              </a:spcBef>
              <a:buNone/>
              <a:defRPr sz="1800" b="1">
                <a:solidFill>
                  <a:srgbClr val="FFFFFF"/>
                </a:solidFill>
              </a:defRPr>
            </a:lvl9pPr>
          </a:lstStyle>
          <a:p>
            <a:pPr lvl="0"/>
            <a:r>
              <a:rPr/>
              <a:t>Click to add heading</a:t>
            </a:r>
          </a:p>
        </p:txBody>
      </p:sp>
      <p:sp>
        <p:nvSpPr>
          <p:cNvPr id="8" name="Text Placeholder 10"/>
          <p:cNvSpPr>
            <a:spLocks noGrp="1"/>
          </p:cNvSpPr>
          <p:nvPr>
            <p:ph type="body" sz="quarter" idx="16"/>
          </p:nvPr>
        </p:nvSpPr>
        <p:spPr bwMode="white">
          <a:xfrm>
            <a:off x="3199209" y="3810000"/>
            <a:ext cx="2743200" cy="726620"/>
          </a:xfrm>
          <a:prstGeom prst="rect">
            <a:avLst/>
          </a:prstGeom>
        </p:spPr>
        <p:txBody>
          <a:bodyPr>
            <a:noAutofit/>
          </a:bodyPr>
          <a:lstStyle>
            <a:lvl1pPr marL="0" indent="0" algn="ctr">
              <a:spcBef>
                <a:spcPts val="0"/>
              </a:spcBef>
              <a:buNone/>
              <a:defRPr sz="1200" b="0">
                <a:solidFill>
                  <a:srgbClr val="FFFFFF"/>
                </a:solidFill>
              </a:defRPr>
            </a:lvl1pPr>
            <a:lvl2pPr marL="0" indent="0" algn="ctr">
              <a:spcBef>
                <a:spcPts val="0"/>
              </a:spcBef>
              <a:buNone/>
              <a:defRPr sz="1200" b="0">
                <a:solidFill>
                  <a:srgbClr val="FFFFFF"/>
                </a:solidFill>
              </a:defRPr>
            </a:lvl2pPr>
            <a:lvl3pPr marL="0" indent="0" algn="ctr">
              <a:spcBef>
                <a:spcPts val="0"/>
              </a:spcBef>
              <a:buNone/>
              <a:defRPr sz="1200" b="0">
                <a:solidFill>
                  <a:srgbClr val="FFFFFF"/>
                </a:solidFill>
              </a:defRPr>
            </a:lvl3pPr>
            <a:lvl4pPr marL="0" indent="0" algn="ctr">
              <a:spcBef>
                <a:spcPts val="0"/>
              </a:spcBef>
              <a:buNone/>
              <a:defRPr sz="1200" b="0">
                <a:solidFill>
                  <a:srgbClr val="FFFFFF"/>
                </a:solidFill>
              </a:defRPr>
            </a:lvl4pPr>
            <a:lvl5pPr marL="0" indent="0" algn="ctr">
              <a:spcBef>
                <a:spcPts val="0"/>
              </a:spcBef>
              <a:buNone/>
              <a:defRPr sz="1200" b="0">
                <a:solidFill>
                  <a:srgbClr val="FFFFFF"/>
                </a:solidFill>
              </a:defRPr>
            </a:lvl5pPr>
            <a:lvl6pPr marL="0" indent="0" algn="ctr">
              <a:spcBef>
                <a:spcPts val="0"/>
              </a:spcBef>
              <a:buNone/>
              <a:defRPr sz="1200" b="0">
                <a:solidFill>
                  <a:srgbClr val="FFFFFF"/>
                </a:solidFill>
              </a:defRPr>
            </a:lvl6pPr>
            <a:lvl7pPr marL="0" indent="0" algn="ctr">
              <a:spcBef>
                <a:spcPts val="0"/>
              </a:spcBef>
              <a:buNone/>
              <a:defRPr sz="1200" b="0">
                <a:solidFill>
                  <a:srgbClr val="FFFFFF"/>
                </a:solidFill>
              </a:defRPr>
            </a:lvl7pPr>
            <a:lvl8pPr marL="0" indent="0" algn="ctr">
              <a:spcBef>
                <a:spcPts val="0"/>
              </a:spcBef>
              <a:buNone/>
              <a:defRPr sz="1200" b="0">
                <a:solidFill>
                  <a:srgbClr val="FFFFFF"/>
                </a:solidFill>
              </a:defRPr>
            </a:lvl8pPr>
            <a:lvl9pPr marL="0" indent="0" algn="ctr">
              <a:spcBef>
                <a:spcPts val="0"/>
              </a:spcBef>
              <a:buNone/>
              <a:defRPr sz="1200" b="0">
                <a:solidFill>
                  <a:srgbClr val="FFFFFF"/>
                </a:solidFill>
              </a:defRPr>
            </a:lvl9pPr>
          </a:lstStyle>
          <a:p>
            <a:pPr lvl="0"/>
            <a:r>
              <a:rPr lang="en-US"/>
              <a:t>Edit Master text styles</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983669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2381" y="0"/>
            <a:ext cx="3918285"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kumimoji="1" lang="en-US" sz="1350" dirty="0">
              <a:solidFill>
                <a:srgbClr val="404040"/>
              </a:solidFill>
              <a:latin typeface="Arial"/>
              <a:cs typeface="+mn-cs"/>
            </a:endParaRPr>
          </a:p>
        </p:txBody>
      </p:sp>
      <p:sp>
        <p:nvSpPr>
          <p:cNvPr id="12" name="タイトル 1"/>
          <p:cNvSpPr>
            <a:spLocks noGrp="1"/>
          </p:cNvSpPr>
          <p:nvPr>
            <p:ph type="title" hasCustomPrompt="1"/>
          </p:nvPr>
        </p:nvSpPr>
        <p:spPr>
          <a:xfrm>
            <a:off x="2514600" y="1"/>
            <a:ext cx="6629400" cy="6857999"/>
          </a:xfrm>
          <a:prstGeom prst="rect">
            <a:avLst/>
          </a:prstGeom>
        </p:spPr>
        <p:txBody>
          <a:bodyPr anchor="ctr" anchorCtr="1">
            <a:normAutofit/>
          </a:bodyPr>
          <a:lstStyle>
            <a:lvl1pPr algn="ctr">
              <a:defRPr sz="2400" spc="150" baseline="0">
                <a:solidFill>
                  <a:srgbClr val="FFFFFF"/>
                </a:solidFill>
                <a:latin typeface="+mj-lt"/>
              </a:defRPr>
            </a:lvl1pPr>
          </a:lstStyle>
          <a:p>
            <a:r>
              <a:rPr kumimoji="1" lang="en-US" altLang="ja-JP" dirty="0"/>
              <a:t>[Middle Title Page]</a:t>
            </a:r>
            <a:endParaRPr kumimoji="1" lang="ja-JP" altLang="en-US" dirty="0"/>
          </a:p>
        </p:txBody>
      </p:sp>
      <p:sp>
        <p:nvSpPr>
          <p:cNvPr id="8" name="TextBox 12"/>
          <p:cNvSpPr txBox="1"/>
          <p:nvPr userDrawn="1"/>
        </p:nvSpPr>
        <p:spPr>
          <a:xfrm>
            <a:off x="173464" y="6593331"/>
            <a:ext cx="1212182"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6"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sp>
        <p:nvSpPr>
          <p:cNvPr id="9"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spTree>
    <p:extLst>
      <p:ext uri="{BB962C8B-B14F-4D97-AF65-F5344CB8AC3E}">
        <p14:creationId xmlns:p14="http://schemas.microsoft.com/office/powerpoint/2010/main" val="3136576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97280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r="-78"/>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2895600" y="3352800"/>
            <a:ext cx="6096000" cy="990600"/>
          </a:xfrm>
        </p:spPr>
        <p:txBody>
          <a:bodyPr/>
          <a:lstStyle>
            <a:lvl1pPr>
              <a:spcAft>
                <a:spcPts val="0"/>
              </a:spcAft>
              <a:defRPr sz="3000" b="1">
                <a:solidFill>
                  <a:srgbClr val="006595"/>
                </a:solidFill>
                <a:latin typeface="Rockwell" pitchFamily="18" charset="0"/>
              </a:defRPr>
            </a:lvl1pPr>
            <a:lvl2pPr marL="7938" indent="0">
              <a:spcBef>
                <a:spcPts val="0"/>
              </a:spcBef>
              <a:buNone/>
              <a:defRPr sz="2400">
                <a:solidFill>
                  <a:srgbClr val="006595"/>
                </a:solidFill>
                <a:latin typeface="Franklin Gothic Book"/>
              </a:defRPr>
            </a:lvl2pPr>
          </a:lstStyle>
          <a:p>
            <a:pPr lvl="0"/>
            <a:r>
              <a:rPr lang="en-US" dirty="0" smtClean="0"/>
              <a:t>Click to edit section title</a:t>
            </a:r>
          </a:p>
          <a:p>
            <a:pPr lvl="1"/>
            <a:r>
              <a:rPr lang="en-US" dirty="0" smtClean="0"/>
              <a:t>Secondary information</a:t>
            </a:r>
            <a:endParaRPr lang="en-US" dirty="0"/>
          </a:p>
        </p:txBody>
      </p:sp>
      <p:sp>
        <p:nvSpPr>
          <p:cNvPr id="7" name="Slide Number Placeholder 6"/>
          <p:cNvSpPr>
            <a:spLocks noGrp="1"/>
          </p:cNvSpPr>
          <p:nvPr>
            <p:ph type="sldNum" sz="quarter" idx="11"/>
          </p:nvPr>
        </p:nvSpPr>
        <p:spPr/>
        <p:txBody>
          <a:body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2945257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066800"/>
            <a:ext cx="8227457"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4103628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ar and Content">
    <p:spTree>
      <p:nvGrpSpPr>
        <p:cNvPr id="1" name=""/>
        <p:cNvGrpSpPr/>
        <p:nvPr/>
      </p:nvGrpSpPr>
      <p:grpSpPr>
        <a:xfrm>
          <a:off x="0" y="0"/>
          <a:ext cx="0" cy="0"/>
          <a:chOff x="0" y="0"/>
          <a:chExt cx="0" cy="0"/>
        </a:xfrm>
      </p:grpSpPr>
      <p:sp>
        <p:nvSpPr>
          <p:cNvPr id="4" name="Rectangle 20"/>
          <p:cNvSpPr/>
          <p:nvPr userDrawn="1"/>
        </p:nvSpPr>
        <p:spPr>
          <a:xfrm>
            <a:off x="0" y="0"/>
            <a:ext cx="9144000" cy="7936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3018" tIns="31509" rIns="63018" bIns="31509" rtlCol="0" anchor="ctr">
            <a:normAutofit/>
          </a:bodyPr>
          <a:lstStyle/>
          <a:p>
            <a:pPr algn="ctr" fontAlgn="auto">
              <a:spcBef>
                <a:spcPts val="0"/>
              </a:spcBef>
              <a:spcAft>
                <a:spcPts val="0"/>
              </a:spcAft>
            </a:pPr>
            <a:endParaRPr kumimoji="1" lang="en-US" sz="1350" dirty="0">
              <a:solidFill>
                <a:srgbClr val="FFFFFF"/>
              </a:solidFill>
            </a:endParaRPr>
          </a:p>
        </p:txBody>
      </p:sp>
      <p:sp>
        <p:nvSpPr>
          <p:cNvPr id="5" name="Content Placeholder 2"/>
          <p:cNvSpPr>
            <a:spLocks noGrp="1"/>
          </p:cNvSpPr>
          <p:nvPr>
            <p:ph idx="1"/>
          </p:nvPr>
        </p:nvSpPr>
        <p:spPr>
          <a:xfrm>
            <a:off x="457081" y="1066800"/>
            <a:ext cx="8227457"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bg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1494424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Subtitle Only">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140572" y="762000"/>
            <a:ext cx="8871569" cy="304800"/>
          </a:xfrm>
          <a:prstGeom prst="rect">
            <a:avLst/>
          </a:prstGeom>
        </p:spPr>
        <p:txBody>
          <a:bodyPr>
            <a:noAutofit/>
          </a:bodyPr>
          <a:lstStyle>
            <a:lvl1pPr marL="0" indent="0" algn="l">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dirty="0"/>
              <a:t>Click to add subtitle</a:t>
            </a:r>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250841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295400"/>
            <a:ext cx="8227457" cy="48768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8"/>
          <p:cNvSpPr>
            <a:spLocks noGrp="1"/>
          </p:cNvSpPr>
          <p:nvPr>
            <p:ph type="body" sz="quarter" idx="13" hasCustomPrompt="1"/>
          </p:nvPr>
        </p:nvSpPr>
        <p:spPr>
          <a:xfrm>
            <a:off x="140572" y="762000"/>
            <a:ext cx="8871569" cy="304800"/>
          </a:xfrm>
          <a:prstGeom prst="rect">
            <a:avLst/>
          </a:prstGeom>
        </p:spPr>
        <p:txBody>
          <a:bodyPr>
            <a:noAutofit/>
          </a:bodyPr>
          <a:lstStyle>
            <a:lvl1pPr marL="0" indent="0" algn="l">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a:t>Click to add subtitle</a:t>
            </a:r>
          </a:p>
        </p:txBody>
      </p:sp>
      <p:sp>
        <p:nvSpPr>
          <p:cNvPr id="7"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448780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066800"/>
            <a:ext cx="3943469"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2"/>
          <p:cNvSpPr>
            <a:spLocks noGrp="1"/>
          </p:cNvSpPr>
          <p:nvPr>
            <p:ph idx="11"/>
          </p:nvPr>
        </p:nvSpPr>
        <p:spPr>
          <a:xfrm>
            <a:off x="4743451" y="1066800"/>
            <a:ext cx="3943469"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45708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402724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981200"/>
            <a:ext cx="3943469" cy="41910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2"/>
          <p:cNvSpPr>
            <a:spLocks noGrp="1"/>
          </p:cNvSpPr>
          <p:nvPr>
            <p:ph idx="11"/>
          </p:nvPr>
        </p:nvSpPr>
        <p:spPr>
          <a:xfrm>
            <a:off x="4743451" y="1981200"/>
            <a:ext cx="3943469" cy="41910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45708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2"/>
          </p:nvPr>
        </p:nvSpPr>
        <p:spPr>
          <a:xfrm>
            <a:off x="457081" y="1143000"/>
            <a:ext cx="3930896" cy="609600"/>
          </a:xfrm>
          <a:prstGeom prst="rect">
            <a:avLst/>
          </a:prstGeom>
        </p:spPr>
        <p:txBody>
          <a:bodyPr anchor="t">
            <a:normAutofit/>
          </a:bodyPr>
          <a:lstStyle>
            <a:lvl1pPr marL="0" indent="0">
              <a:lnSpc>
                <a:spcPct val="90000"/>
              </a:lnSpc>
              <a:spcBef>
                <a:spcPts val="0"/>
              </a:spcBef>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4"/>
          <p:cNvSpPr>
            <a:spLocks noGrp="1"/>
          </p:cNvSpPr>
          <p:nvPr>
            <p:ph type="body" sz="quarter" idx="3"/>
          </p:nvPr>
        </p:nvSpPr>
        <p:spPr>
          <a:xfrm>
            <a:off x="4753642" y="1143000"/>
            <a:ext cx="3930896" cy="609600"/>
          </a:xfrm>
          <a:prstGeom prst="rect">
            <a:avLst/>
          </a:prstGeom>
        </p:spPr>
        <p:txBody>
          <a:bodyPr anchor="t">
            <a:normAutofit/>
          </a:bodyPr>
          <a:lstStyle>
            <a:lvl1pPr marL="0" indent="0">
              <a:lnSpc>
                <a:spcPct val="90000"/>
              </a:lnSpc>
              <a:spcBef>
                <a:spcPts val="0"/>
              </a:spcBef>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166371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3 Column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69782"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3149451"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1"/>
          </p:nvPr>
        </p:nvSpPr>
        <p:spPr>
          <a:xfrm>
            <a:off x="3327341"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idx="12"/>
          </p:nvPr>
        </p:nvSpPr>
        <p:spPr>
          <a:xfrm>
            <a:off x="6184900"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p:cNvCxnSpPr/>
          <p:nvPr userDrawn="1"/>
        </p:nvCxnSpPr>
        <p:spPr>
          <a:xfrm>
            <a:off x="60070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1532679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3 Horizontal Content">
    <p:spTree>
      <p:nvGrpSpPr>
        <p:cNvPr id="1" name=""/>
        <p:cNvGrpSpPr/>
        <p:nvPr/>
      </p:nvGrpSpPr>
      <p:grpSpPr>
        <a:xfrm>
          <a:off x="0" y="0"/>
          <a:ext cx="0" cy="0"/>
          <a:chOff x="0" y="0"/>
          <a:chExt cx="0" cy="0"/>
        </a:xfrm>
      </p:grpSpPr>
      <p:cxnSp>
        <p:nvCxnSpPr>
          <p:cNvPr id="3" name="Straight Connector 2"/>
          <p:cNvCxnSpPr/>
          <p:nvPr userDrawn="1"/>
        </p:nvCxnSpPr>
        <p:spPr>
          <a:xfrm>
            <a:off x="456010" y="2743200"/>
            <a:ext cx="822960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6010" y="4368800"/>
            <a:ext cx="822960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sz="half" idx="1"/>
          </p:nvPr>
        </p:nvSpPr>
        <p:spPr>
          <a:xfrm>
            <a:off x="457081" y="1219200"/>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half" idx="13"/>
          </p:nvPr>
        </p:nvSpPr>
        <p:spPr>
          <a:xfrm>
            <a:off x="457081" y="2857499"/>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sz="half" idx="14"/>
          </p:nvPr>
        </p:nvSpPr>
        <p:spPr>
          <a:xfrm>
            <a:off x="457081" y="4495797"/>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130815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deo Background">
    <p:bg>
      <p:bgPr>
        <a:solidFill>
          <a:srgbClr val="000000"/>
        </a:solidFill>
        <a:effectLst/>
      </p:bgPr>
    </p:bg>
    <p:spTree>
      <p:nvGrpSpPr>
        <p:cNvPr id="1" name=""/>
        <p:cNvGrpSpPr/>
        <p:nvPr/>
      </p:nvGrpSpPr>
      <p:grpSpPr>
        <a:xfrm>
          <a:off x="0" y="0"/>
          <a:ext cx="0" cy="0"/>
          <a:chOff x="0" y="0"/>
          <a:chExt cx="0" cy="0"/>
        </a:xfrm>
      </p:grpSpPr>
      <p:sp>
        <p:nvSpPr>
          <p:cNvPr id="7"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sp>
        <p:nvSpPr>
          <p:cNvPr id="10" name="TextBox 12"/>
          <p:cNvSpPr txBox="1"/>
          <p:nvPr userDrawn="1"/>
        </p:nvSpPr>
        <p:spPr>
          <a:xfrm>
            <a:off x="173464" y="6593331"/>
            <a:ext cx="1212182"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11" name="図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sp>
        <p:nvSpPr>
          <p:cNvPr id="12" name="コンテンツ プレースホルダー 2"/>
          <p:cNvSpPr>
            <a:spLocks noGrp="1"/>
          </p:cNvSpPr>
          <p:nvPr>
            <p:ph idx="1" hasCustomPrompt="1"/>
          </p:nvPr>
        </p:nvSpPr>
        <p:spPr>
          <a:xfrm>
            <a:off x="2986400" y="2852936"/>
            <a:ext cx="3185385" cy="828102"/>
          </a:xfrm>
          <a:prstGeom prst="rect">
            <a:avLst/>
          </a:prstGeom>
          <a:ln w="38100">
            <a:solidFill>
              <a:schemeClr val="bg1"/>
            </a:solidFill>
            <a:prstDash val="sysDot"/>
          </a:ln>
        </p:spPr>
        <p:txBody>
          <a:bodyPr lIns="90000" anchor="ctr" anchorCtr="1"/>
          <a:lstStyle>
            <a:lvl1pPr marL="0" marR="0" indent="0" algn="l" defTabSz="400914" rtl="0" eaLnBrk="1" fontAlgn="ctr" latinLnBrk="0" hangingPunct="1">
              <a:lnSpc>
                <a:spcPct val="100000"/>
              </a:lnSpc>
              <a:spcBef>
                <a:spcPts val="0"/>
              </a:spcBef>
              <a:spcAft>
                <a:spcPct val="0"/>
              </a:spcAft>
              <a:buClrTx/>
              <a:buSzTx/>
              <a:buFontTx/>
              <a:buNone/>
              <a:tabLst/>
              <a:defRPr sz="1500" b="0" i="0" spc="66" baseline="0">
                <a:solidFill>
                  <a:schemeClr val="bg1"/>
                </a:solidFill>
                <a:latin typeface="+mn-lt"/>
                <a:ea typeface="HGPGothicE" charset="-128"/>
                <a:cs typeface="HGPGothicE" charset="-128"/>
              </a:defRPr>
            </a:lvl1pPr>
            <a:lvl2pPr marL="400914" indent="0" fontAlgn="ctr">
              <a:spcBef>
                <a:spcPts val="0"/>
              </a:spcBef>
              <a:buFontTx/>
              <a:buNone/>
              <a:defRPr sz="1316" b="0" i="0" spc="66">
                <a:solidFill>
                  <a:schemeClr val="tx1"/>
                </a:solidFill>
                <a:latin typeface="HGPGothicE" charset="-128"/>
                <a:ea typeface="HGPGothicE" charset="-128"/>
                <a:cs typeface="HGPGothicE" charset="-128"/>
              </a:defRPr>
            </a:lvl2pPr>
            <a:lvl3pPr marL="801829" indent="0" fontAlgn="ctr">
              <a:spcBef>
                <a:spcPts val="0"/>
              </a:spcBef>
              <a:buFontTx/>
              <a:buNone/>
              <a:defRPr sz="1316" b="0" i="0" spc="66">
                <a:solidFill>
                  <a:schemeClr val="tx1"/>
                </a:solidFill>
                <a:latin typeface="HGPGothicE" charset="-128"/>
                <a:ea typeface="HGPGothicE" charset="-128"/>
                <a:cs typeface="HGPGothicE" charset="-128"/>
              </a:defRPr>
            </a:lvl3pPr>
            <a:lvl4pPr marL="1202744" indent="0">
              <a:buFontTx/>
              <a:buNone/>
              <a:defRPr>
                <a:solidFill>
                  <a:schemeClr val="tx2"/>
                </a:solidFill>
              </a:defRPr>
            </a:lvl4pPr>
            <a:lvl5pPr marL="1603659" indent="0">
              <a:buFontTx/>
              <a:buNone/>
              <a:defRPr>
                <a:solidFill>
                  <a:schemeClr val="tx2"/>
                </a:solidFill>
              </a:defRPr>
            </a:lvl5pPr>
          </a:lstStyle>
          <a:p>
            <a:pPr algn="ctr"/>
            <a:r>
              <a:rPr lang="ja-JP" altLang="en-US" sz="1500" spc="150" dirty="0">
                <a:solidFill>
                  <a:srgbClr val="FFFFFF"/>
                </a:solidFill>
                <a:latin typeface="Arial" panose="020B0604020202020204" pitchFamily="34" charset="0"/>
                <a:ea typeface="HGPGothicE" charset="-128"/>
                <a:cs typeface="Arial" panose="020B0604020202020204" pitchFamily="34" charset="0"/>
              </a:rPr>
              <a:t>［</a:t>
            </a:r>
            <a:r>
              <a:rPr lang="en-US" altLang="ja-JP" sz="1500" spc="150" dirty="0">
                <a:solidFill>
                  <a:srgbClr val="FFFFFF"/>
                </a:solidFill>
                <a:latin typeface="Arial" panose="020B0604020202020204" pitchFamily="34" charset="0"/>
                <a:ea typeface="HGPGothicE" charset="-128"/>
                <a:cs typeface="Arial" panose="020B0604020202020204" pitchFamily="34" charset="0"/>
              </a:rPr>
              <a:t>Photo/Movie</a:t>
            </a:r>
            <a:r>
              <a:rPr lang="ja-JP" altLang="en-US" sz="1500" spc="150" dirty="0">
                <a:solidFill>
                  <a:srgbClr val="FFFFFF"/>
                </a:solidFill>
                <a:latin typeface="Arial" panose="020B0604020202020204" pitchFamily="34" charset="0"/>
                <a:ea typeface="HGPGothicE" charset="-128"/>
                <a:cs typeface="Arial" panose="020B0604020202020204" pitchFamily="34" charset="0"/>
              </a:rPr>
              <a:t>］</a:t>
            </a:r>
          </a:p>
        </p:txBody>
      </p:sp>
    </p:spTree>
    <p:extLst>
      <p:ext uri="{BB962C8B-B14F-4D97-AF65-F5344CB8AC3E}">
        <p14:creationId xmlns:p14="http://schemas.microsoft.com/office/powerpoint/2010/main" val="21396343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losing Text">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sp>
        <p:nvSpPr>
          <p:cNvPr id="3" name="タイトル 1"/>
          <p:cNvSpPr>
            <a:spLocks noGrp="1"/>
          </p:cNvSpPr>
          <p:nvPr>
            <p:ph type="title" hasCustomPrompt="1"/>
          </p:nvPr>
        </p:nvSpPr>
        <p:spPr>
          <a:xfrm>
            <a:off x="3769571" y="3024320"/>
            <a:ext cx="1605761" cy="323165"/>
          </a:xfrm>
          <a:prstGeom prst="rect">
            <a:avLst/>
          </a:prstGeom>
        </p:spPr>
        <p:txBody>
          <a:bodyPr wrap="none" anchor="ctr" anchorCtr="1">
            <a:spAutoFit/>
          </a:bodyPr>
          <a:lstStyle>
            <a:lvl1pPr algn="ctr">
              <a:defRPr sz="1500" spc="150" baseline="0">
                <a:solidFill>
                  <a:schemeClr val="tx1"/>
                </a:solidFill>
                <a:latin typeface="+mj-lt"/>
              </a:defRPr>
            </a:lvl1pPr>
          </a:lstStyle>
          <a:p>
            <a:r>
              <a:rPr kumimoji="1" lang="en-US" altLang="ja-JP" dirty="0"/>
              <a:t>[Closing Text]</a:t>
            </a:r>
            <a:endParaRPr kumimoji="1" lang="ja-JP" altLang="en-US" dirty="0"/>
          </a:p>
        </p:txBody>
      </p:sp>
      <p:sp>
        <p:nvSpPr>
          <p:cNvPr id="8"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404040"/>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404040"/>
              </a:solidFill>
              <a:latin typeface="Arial"/>
              <a:ea typeface="HGPGothicE" charset="-128"/>
              <a:cs typeface="HGPGothicE" charset="-128"/>
            </a:endParaRPr>
          </a:p>
        </p:txBody>
      </p:sp>
      <p:sp>
        <p:nvSpPr>
          <p:cNvPr id="9"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Tree>
    <p:extLst>
      <p:ext uri="{BB962C8B-B14F-4D97-AF65-F5344CB8AC3E}">
        <p14:creationId xmlns:p14="http://schemas.microsoft.com/office/powerpoint/2010/main" val="367255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dates">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9"/>
            <a:ext cx="7498080" cy="1016000"/>
          </a:xfrm>
        </p:spPr>
        <p:txBody>
          <a:bodyPr/>
          <a:lstStyle>
            <a:lvl1pPr>
              <a:defRPr sz="3200" baseline="0">
                <a:latin typeface="Rockwell Std" pitchFamily="18" charset="0"/>
              </a:defRPr>
            </a:lvl1pPr>
            <a:lvl2pPr>
              <a:defRPr>
                <a:latin typeface="Rockwell"/>
              </a:defRPr>
            </a:lvl2pPr>
          </a:lstStyle>
          <a:p>
            <a:pPr lvl="1"/>
            <a:r>
              <a:rPr lang="en-US" smtClean="0"/>
              <a:t>Click to edit Master title style</a:t>
            </a:r>
            <a:endParaRPr lang="en-US" dirty="0"/>
          </a:p>
        </p:txBody>
      </p:sp>
      <p:sp>
        <p:nvSpPr>
          <p:cNvPr id="3" name="Text Box 3"/>
          <p:cNvSpPr txBox="1">
            <a:spLocks noGrp="1" noChangeArrowheads="1"/>
          </p:cNvSpPr>
          <p:nvPr>
            <p:ph type="sldNum" sz="quarter" idx="10"/>
          </p:nvPr>
        </p:nvSpPr>
        <p:spPr/>
        <p:txBody>
          <a:bodyPr/>
          <a:lstStyle>
            <a:lvl1pPr eaLnBrk="1" hangingPunct="1">
              <a:defRPr sz="1100">
                <a:solidFill>
                  <a:srgbClr val="B2B1B1"/>
                </a:solidFill>
                <a:latin typeface="ITC Franklin Gothic Std Book" pitchFamily="34" charset="0"/>
                <a:ea typeface="MS PGothic" pitchFamily="34" charset="-128"/>
                <a:cs typeface="ヒラギノ明朝 ProN W3"/>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2925576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pic>
        <p:nvPicPr>
          <p:cNvPr id="6" name="図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9454" y="2976092"/>
            <a:ext cx="2698229" cy="950376"/>
          </a:xfrm>
          <a:prstGeom prst="rect">
            <a:avLst/>
          </a:prstGeom>
        </p:spPr>
      </p:pic>
      <p:sp>
        <p:nvSpPr>
          <p:cNvPr id="9"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Tree>
    <p:extLst>
      <p:ext uri="{BB962C8B-B14F-4D97-AF65-F5344CB8AC3E}">
        <p14:creationId xmlns:p14="http://schemas.microsoft.com/office/powerpoint/2010/main" val="970522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333333"/>
              </a:solidFill>
              <a:latin typeface="Arial"/>
              <a:cs typeface="+mn-cs"/>
            </a:endParaRPr>
          </a:p>
        </p:txBody>
      </p:sp>
      <p:sp>
        <p:nvSpPr>
          <p:cNvPr id="6" name="Text Placeholder 8"/>
          <p:cNvSpPr>
            <a:spLocks noGrp="1"/>
          </p:cNvSpPr>
          <p:nvPr>
            <p:ph type="body" sz="quarter" idx="13" hasCustomPrompt="1"/>
          </p:nvPr>
        </p:nvSpPr>
        <p:spPr>
          <a:xfrm>
            <a:off x="457200" y="1206500"/>
            <a:ext cx="8229601" cy="304800"/>
          </a:xfrm>
          <a:prstGeom prst="rect">
            <a:avLst/>
          </a:prstGeom>
        </p:spPr>
        <p:txBody>
          <a:bodyPr>
            <a:noAutofit/>
          </a:bodyPr>
          <a:lstStyle>
            <a:lvl1pPr marL="0" indent="0" algn="ctr">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a:t>Click to add subtitle</a:t>
            </a:r>
          </a:p>
        </p:txBody>
      </p:sp>
    </p:spTree>
    <p:extLst>
      <p:ext uri="{BB962C8B-B14F-4D97-AF65-F5344CB8AC3E}">
        <p14:creationId xmlns:p14="http://schemas.microsoft.com/office/powerpoint/2010/main" val="486827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13"/>
          <p:cNvSpPr>
            <a:spLocks noGrp="1" noChangeArrowheads="1"/>
          </p:cNvSpPr>
          <p:nvPr>
            <p:ph type="title"/>
          </p:nvPr>
        </p:nvSpPr>
        <p:spPr bwMode="auto">
          <a:xfrm>
            <a:off x="365765" y="292611"/>
            <a:ext cx="8345487" cy="345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461117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404040"/>
              </a:solidFill>
              <a:latin typeface="Arial"/>
              <a:cs typeface="+mn-cs"/>
            </a:endParaRPr>
          </a:p>
        </p:txBody>
      </p:sp>
      <p:sp>
        <p:nvSpPr>
          <p:cNvPr id="4" name="Footer Placeholder 3"/>
          <p:cNvSpPr>
            <a:spLocks noGrp="1"/>
          </p:cNvSpPr>
          <p:nvPr>
            <p:ph type="ftr" sz="quarter" idx="11"/>
          </p:nvPr>
        </p:nvSpPr>
        <p:spPr>
          <a:xfrm>
            <a:off x="978949" y="6508752"/>
            <a:ext cx="3364392" cy="182880"/>
          </a:xfrm>
          <a:prstGeom prst="rect">
            <a:avLst/>
          </a:prstGeom>
        </p:spPr>
        <p:txBody>
          <a:bodyPr/>
          <a:lstStyle/>
          <a:p>
            <a:pPr fontAlgn="auto">
              <a:spcBef>
                <a:spcPts val="0"/>
              </a:spcBef>
              <a:spcAft>
                <a:spcPts val="0"/>
              </a:spcAft>
            </a:pPr>
            <a:r>
              <a:rPr kumimoji="1" lang="en-US" sz="1350" smtClean="0">
                <a:solidFill>
                  <a:srgbClr val="404040"/>
                </a:solidFill>
                <a:latin typeface="Arial"/>
                <a:cs typeface="+mn-cs"/>
              </a:rPr>
              <a:t>© 2017 NTT DATA, Inc.	Confidential – Not For Distribution</a:t>
            </a:r>
            <a:endParaRPr kumimoji="1" lang="en-US" sz="1350" dirty="0">
              <a:solidFill>
                <a:srgbClr val="404040"/>
              </a:solidFill>
              <a:latin typeface="Arial"/>
              <a:cs typeface="+mn-cs"/>
            </a:endParaRPr>
          </a:p>
        </p:txBody>
      </p:sp>
      <p:sp>
        <p:nvSpPr>
          <p:cNvPr id="5" name="Slide Number Placeholder 4"/>
          <p:cNvSpPr>
            <a:spLocks noGrp="1"/>
          </p:cNvSpPr>
          <p:nvPr>
            <p:ph type="sldNum" sz="quarter" idx="12"/>
          </p:nvPr>
        </p:nvSpPr>
        <p:spPr>
          <a:xfrm>
            <a:off x="465536" y="6508752"/>
            <a:ext cx="338138" cy="182880"/>
          </a:xfrm>
          <a:prstGeom prst="rect">
            <a:avLst/>
          </a:prstGeom>
        </p:spPr>
        <p:txBody>
          <a:bodyPr/>
          <a:lstStyle/>
          <a:p>
            <a:pPr fontAlgn="auto">
              <a:spcBef>
                <a:spcPts val="0"/>
              </a:spcBef>
              <a:spcAft>
                <a:spcPts val="0"/>
              </a:spcAft>
            </a:pPr>
            <a:fld id="{6EA6D8CF-3CDE-4807-BCD2-C9F2B831AAA5}" type="slidenum">
              <a:rPr kumimoji="1" lang="en-US" sz="1350" smtClean="0">
                <a:solidFill>
                  <a:srgbClr val="404040"/>
                </a:solidFill>
                <a:latin typeface="Arial"/>
                <a:cs typeface="+mn-cs"/>
              </a:rPr>
              <a:pPr fontAlgn="auto">
                <a:spcBef>
                  <a:spcPts val="0"/>
                </a:spcBef>
                <a:spcAft>
                  <a:spcPts val="0"/>
                </a:spcAft>
              </a:pPr>
              <a:t>‹#›</a:t>
            </a:fld>
            <a:endParaRPr kumimoji="1" lang="en-US" sz="1350" dirty="0">
              <a:solidFill>
                <a:srgbClr val="404040"/>
              </a:solidFill>
              <a:latin typeface="Arial"/>
              <a:cs typeface="+mn-cs"/>
            </a:endParaRPr>
          </a:p>
        </p:txBody>
      </p:sp>
      <p:sp>
        <p:nvSpPr>
          <p:cNvPr id="6" name="Title 5"/>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51385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5" y="1154113"/>
            <a:ext cx="4014787"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eaLnBrk="1" fontAlgn="auto" hangingPunct="1">
              <a:lnSpc>
                <a:spcPct val="106000"/>
              </a:lnSpc>
              <a:spcBef>
                <a:spcPct val="80000"/>
              </a:spcBef>
              <a:spcAft>
                <a:spcPts val="0"/>
              </a:spcAft>
              <a:buClr>
                <a:srgbClr val="404040"/>
              </a:buClr>
              <a:buSzPct val="80000"/>
              <a:buFont typeface="Wingdings" pitchFamily="2" charset="2"/>
              <a:buNone/>
            </a:pPr>
            <a:endParaRPr kumimoji="1" lang="en-US" altLang="en-US" sz="750" dirty="0">
              <a:solidFill>
                <a:srgbClr val="404040"/>
              </a:solidFill>
            </a:endParaRPr>
          </a:p>
        </p:txBody>
      </p:sp>
      <p:sp>
        <p:nvSpPr>
          <p:cNvPr id="14"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16" name="Text Placeholder 15"/>
          <p:cNvSpPr>
            <a:spLocks noGrp="1"/>
          </p:cNvSpPr>
          <p:nvPr>
            <p:ph type="body" sz="quarter" idx="11"/>
          </p:nvPr>
        </p:nvSpPr>
        <p:spPr>
          <a:xfrm>
            <a:off x="4736592" y="1152144"/>
            <a:ext cx="4014216" cy="5138928"/>
          </a:xfrm>
          <a:prstGeom prst="rect">
            <a:avLst/>
          </a:prstGeom>
        </p:spPr>
        <p:txBody>
          <a:bodyPr/>
          <a:lstStyle>
            <a:lvl1pPr>
              <a:buNone/>
              <a:defRPr/>
            </a:lvl1pPr>
          </a:lstStyle>
          <a:p>
            <a:pPr lvl="0"/>
            <a:r>
              <a:rPr lang="en-US"/>
              <a:t>Click to edit Master text styles</a:t>
            </a:r>
          </a:p>
          <a:p>
            <a:pPr lvl="1"/>
            <a:r>
              <a:rPr lang="en-US"/>
              <a:t>Second level</a:t>
            </a:r>
          </a:p>
        </p:txBody>
      </p:sp>
      <p:sp>
        <p:nvSpPr>
          <p:cNvPr id="20" name="Text Placeholder 19"/>
          <p:cNvSpPr>
            <a:spLocks noGrp="1"/>
          </p:cNvSpPr>
          <p:nvPr>
            <p:ph type="body" sz="quarter" idx="12"/>
          </p:nvPr>
        </p:nvSpPr>
        <p:spPr>
          <a:xfrm>
            <a:off x="393193" y="256032"/>
            <a:ext cx="8348472" cy="521208"/>
          </a:xfrm>
          <a:prstGeom prst="rect">
            <a:avLst/>
          </a:prstGeom>
          <a:solidFill>
            <a:srgbClr val="FFFFFF"/>
          </a:solidFill>
        </p:spPr>
        <p:txBody>
          <a:bodyPr anchor="b"/>
          <a:lstStyle>
            <a:lvl1pPr>
              <a:buNone/>
              <a:defRPr sz="1200" b="1"/>
            </a:lvl1pPr>
          </a:lstStyle>
          <a:p>
            <a:pPr lvl="0"/>
            <a:r>
              <a:rPr lang="en-US"/>
              <a:t>Click to edit Master text styles</a:t>
            </a:r>
          </a:p>
        </p:txBody>
      </p:sp>
    </p:spTree>
    <p:extLst>
      <p:ext uri="{BB962C8B-B14F-4D97-AF65-F5344CB8AC3E}">
        <p14:creationId xmlns:p14="http://schemas.microsoft.com/office/powerpoint/2010/main" val="4254151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1"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404040"/>
              </a:solidFill>
              <a:latin typeface="Arial"/>
              <a:cs typeface="+mn-cs"/>
            </a:endParaRPr>
          </a:p>
        </p:txBody>
      </p:sp>
      <p:sp>
        <p:nvSpPr>
          <p:cNvPr id="5" name="Footer Placeholder 4"/>
          <p:cNvSpPr>
            <a:spLocks noGrp="1"/>
          </p:cNvSpPr>
          <p:nvPr>
            <p:ph type="ftr" sz="quarter" idx="11"/>
          </p:nvPr>
        </p:nvSpPr>
        <p:spPr>
          <a:xfrm>
            <a:off x="978949" y="6508752"/>
            <a:ext cx="3364392" cy="182880"/>
          </a:xfrm>
          <a:prstGeom prst="rect">
            <a:avLst/>
          </a:prstGeom>
        </p:spPr>
        <p:txBody>
          <a:bodyPr/>
          <a:lstStyle/>
          <a:p>
            <a:pPr fontAlgn="auto">
              <a:spcBef>
                <a:spcPts val="0"/>
              </a:spcBef>
              <a:spcAft>
                <a:spcPts val="0"/>
              </a:spcAft>
            </a:pPr>
            <a:r>
              <a:rPr kumimoji="1" lang="en-US" sz="1350" smtClean="0">
                <a:solidFill>
                  <a:srgbClr val="404040"/>
                </a:solidFill>
                <a:latin typeface="Arial"/>
                <a:cs typeface="+mn-cs"/>
              </a:rPr>
              <a:t>© 2017 NTT DATA, Inc.	Confidential – Not For Distribution</a:t>
            </a:r>
            <a:endParaRPr kumimoji="1" lang="en-US" sz="1350" dirty="0">
              <a:solidFill>
                <a:srgbClr val="404040"/>
              </a:solidFill>
              <a:latin typeface="Arial"/>
              <a:cs typeface="+mn-cs"/>
            </a:endParaRPr>
          </a:p>
        </p:txBody>
      </p:sp>
      <p:sp>
        <p:nvSpPr>
          <p:cNvPr id="6" name="Slide Number Placeholder 5"/>
          <p:cNvSpPr>
            <a:spLocks noGrp="1"/>
          </p:cNvSpPr>
          <p:nvPr>
            <p:ph type="sldNum" sz="quarter" idx="12"/>
          </p:nvPr>
        </p:nvSpPr>
        <p:spPr>
          <a:xfrm>
            <a:off x="465536" y="6508752"/>
            <a:ext cx="338138" cy="182880"/>
          </a:xfrm>
          <a:prstGeom prst="rect">
            <a:avLst/>
          </a:prstGeom>
        </p:spPr>
        <p:txBody>
          <a:bodyPr/>
          <a:lstStyle/>
          <a:p>
            <a:pPr fontAlgn="auto">
              <a:spcBef>
                <a:spcPts val="0"/>
              </a:spcBef>
              <a:spcAft>
                <a:spcPts val="0"/>
              </a:spcAft>
            </a:pPr>
            <a:fld id="{6EA6D8CF-3CDE-4807-BCD2-C9F2B831AAA5}" type="slidenum">
              <a:rPr kumimoji="1" lang="en-US" sz="1350" smtClean="0">
                <a:solidFill>
                  <a:srgbClr val="404040"/>
                </a:solidFill>
                <a:latin typeface="Arial"/>
                <a:cs typeface="+mn-cs"/>
              </a:rPr>
              <a:pPr fontAlgn="auto">
                <a:spcBef>
                  <a:spcPts val="0"/>
                </a:spcBef>
                <a:spcAft>
                  <a:spcPts val="0"/>
                </a:spcAft>
              </a:pPr>
              <a:t>‹#›</a:t>
            </a:fld>
            <a:endParaRPr kumimoji="1" lang="en-US" sz="1350" dirty="0">
              <a:solidFill>
                <a:srgbClr val="404040"/>
              </a:solidFill>
              <a:latin typeface="Arial"/>
              <a:cs typeface="+mn-cs"/>
            </a:endParaRPr>
          </a:p>
        </p:txBody>
      </p:sp>
      <p:sp>
        <p:nvSpPr>
          <p:cNvPr id="7" name="Title 6"/>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4020200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a:p>
        </p:txBody>
      </p:sp>
      <p:sp>
        <p:nvSpPr>
          <p:cNvPr id="8" name="Text Placeholder 7"/>
          <p:cNvSpPr>
            <a:spLocks noGrp="1"/>
          </p:cNvSpPr>
          <p:nvPr>
            <p:ph type="body" sz="quarter" idx="13"/>
          </p:nvPr>
        </p:nvSpPr>
        <p:spPr>
          <a:xfrm>
            <a:off x="422032" y="1508400"/>
            <a:ext cx="8301046" cy="4590000"/>
          </a:xfrm>
          <a:prstGeom prst="rect">
            <a:avLst/>
          </a:prstGeo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Tree>
    <p:extLst>
      <p:ext uri="{BB962C8B-B14F-4D97-AF65-F5344CB8AC3E}">
        <p14:creationId xmlns:p14="http://schemas.microsoft.com/office/powerpoint/2010/main" val="1795215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dirty="0"/>
          </a:p>
        </p:txBody>
      </p:sp>
    </p:spTree>
    <p:extLst>
      <p:ext uri="{BB962C8B-B14F-4D97-AF65-F5344CB8AC3E}">
        <p14:creationId xmlns:p14="http://schemas.microsoft.com/office/powerpoint/2010/main" val="631865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dirty="0"/>
          </a:p>
        </p:txBody>
      </p:sp>
    </p:spTree>
    <p:extLst>
      <p:ext uri="{BB962C8B-B14F-4D97-AF65-F5344CB8AC3E}">
        <p14:creationId xmlns:p14="http://schemas.microsoft.com/office/powerpoint/2010/main" val="7631129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Logotype)">
    <p:spTree>
      <p:nvGrpSpPr>
        <p:cNvPr id="1" name=""/>
        <p:cNvGrpSpPr/>
        <p:nvPr/>
      </p:nvGrpSpPr>
      <p:grpSpPr>
        <a:xfrm>
          <a:off x="0" y="0"/>
          <a:ext cx="0" cy="0"/>
          <a:chOff x="0" y="0"/>
          <a:chExt cx="0" cy="0"/>
        </a:xfrm>
      </p:grpSpPr>
      <p:pic>
        <p:nvPicPr>
          <p:cNvPr id="22" name="図 21"/>
          <p:cNvPicPr>
            <a:picLocks noChangeAspect="1"/>
          </p:cNvPicPr>
          <p:nvPr userDrawn="1"/>
        </p:nvPicPr>
        <p:blipFill rotWithShape="1">
          <a:blip r:embed="rId2"/>
          <a:srcRect l="5945" t="30272" b="1"/>
          <a:stretch/>
        </p:blipFill>
        <p:spPr>
          <a:xfrm>
            <a:off x="4" y="1"/>
            <a:ext cx="9133605" cy="5520261"/>
          </a:xfrm>
          <a:prstGeom prst="rect">
            <a:avLst/>
          </a:prstGeom>
        </p:spPr>
      </p:pic>
      <p:sp>
        <p:nvSpPr>
          <p:cNvPr id="17" name="Rectangle 16"/>
          <p:cNvSpPr/>
          <p:nvPr userDrawn="1"/>
        </p:nvSpPr>
        <p:spPr>
          <a:xfrm>
            <a:off x="4" y="1"/>
            <a:ext cx="9144093" cy="4863641"/>
          </a:xfrm>
          <a:prstGeom prst="rect">
            <a:avLst/>
          </a:prstGeom>
          <a:gradFill>
            <a:gsLst>
              <a:gs pos="0">
                <a:schemeClr val="bg1">
                  <a:alpha val="0"/>
                </a:schemeClr>
              </a:gs>
              <a:gs pos="100000">
                <a:schemeClr val="bg1">
                  <a:alpha val="51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kumimoji="1" lang="en-US" sz="1350" dirty="0">
              <a:solidFill>
                <a:srgbClr val="FFFFFF"/>
              </a:solidFill>
            </a:endParaRPr>
          </a:p>
        </p:txBody>
      </p:sp>
      <p:sp>
        <p:nvSpPr>
          <p:cNvPr id="14" name="正方形/長方形 13"/>
          <p:cNvSpPr/>
          <p:nvPr userDrawn="1"/>
        </p:nvSpPr>
        <p:spPr>
          <a:xfrm>
            <a:off x="4" y="4697725"/>
            <a:ext cx="9144089"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350" dirty="0">
              <a:solidFill>
                <a:srgbClr val="FFFFFF"/>
              </a:solidFill>
              <a:latin typeface="HGPGothicE" charset="-128"/>
              <a:ea typeface="HGPGothicE" charset="-128"/>
            </a:endParaRPr>
          </a:p>
        </p:txBody>
      </p:sp>
      <p:pic>
        <p:nvPicPr>
          <p:cNvPr id="18" name="図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1201"/>
            <a:ext cx="2681999" cy="6436801"/>
          </a:xfrm>
          <a:prstGeom prst="rect">
            <a:avLst/>
          </a:prstGeom>
        </p:spPr>
      </p:pic>
      <p:sp>
        <p:nvSpPr>
          <p:cNvPr id="26" name="Text Placeholder 2"/>
          <p:cNvSpPr>
            <a:spLocks noGrp="1"/>
          </p:cNvSpPr>
          <p:nvPr>
            <p:ph type="body" idx="16" hasCustomPrompt="1"/>
          </p:nvPr>
        </p:nvSpPr>
        <p:spPr>
          <a:xfrm>
            <a:off x="2914650" y="4863641"/>
            <a:ext cx="5772150" cy="997200"/>
          </a:xfrm>
          <a:prstGeom prst="rect">
            <a:avLst/>
          </a:prstGeom>
          <a:effectLst/>
        </p:spPr>
        <p:txBody>
          <a:bodyPr anchor="ctr">
            <a:normAutofit/>
          </a:bodyPr>
          <a:lstStyle>
            <a:lvl1pPr marL="0" indent="0" fontAlgn="ctr">
              <a:spcBef>
                <a:spcPts val="0"/>
              </a:spcBef>
              <a:buNone/>
              <a:defRPr sz="1500" b="0" i="0" baseline="0">
                <a:solidFill>
                  <a:srgbClr val="FFFFFF"/>
                </a:solidFill>
                <a:latin typeface="+mj-lt"/>
                <a:ea typeface="HGPGothicE" charset="-128"/>
                <a:cs typeface="HGPGothicE" charset="-128"/>
              </a:defRPr>
            </a:lvl1pPr>
            <a:lvl2pPr marL="457166" indent="0">
              <a:buNone/>
              <a:defRPr sz="1050">
                <a:solidFill>
                  <a:schemeClr val="bg1"/>
                </a:solidFill>
                <a:latin typeface="MS PGothic" charset="-128"/>
                <a:ea typeface="MS PGothic" charset="-128"/>
                <a:cs typeface="MS PGothic" charset="-128"/>
              </a:defRPr>
            </a:lvl2pPr>
            <a:lvl3pPr marL="914333" indent="0">
              <a:buNone/>
              <a:defRPr sz="1050">
                <a:solidFill>
                  <a:schemeClr val="bg1"/>
                </a:solidFill>
                <a:latin typeface="MS PGothic" charset="-128"/>
                <a:ea typeface="MS PGothic" charset="-128"/>
                <a:cs typeface="MS PGothic" charset="-128"/>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ltLang="ja-JP" dirty="0"/>
              <a:t>[Title]</a:t>
            </a:r>
            <a:endParaRPr lang="ja-JP" altLang="en-US" dirty="0"/>
          </a:p>
        </p:txBody>
      </p:sp>
      <p:sp>
        <p:nvSpPr>
          <p:cNvPr id="27" name="Text Placeholder 2"/>
          <p:cNvSpPr>
            <a:spLocks noGrp="1"/>
          </p:cNvSpPr>
          <p:nvPr>
            <p:ph type="body" idx="17" hasCustomPrompt="1"/>
          </p:nvPr>
        </p:nvSpPr>
        <p:spPr>
          <a:xfrm>
            <a:off x="2914650" y="5932849"/>
            <a:ext cx="5772150" cy="792088"/>
          </a:xfrm>
          <a:prstGeom prst="rect">
            <a:avLst/>
          </a:prstGeom>
          <a:effectLst/>
        </p:spPr>
        <p:txBody>
          <a:bodyPr anchor="t">
            <a:normAutofit/>
          </a:bodyPr>
          <a:lstStyle>
            <a:lvl1pPr marL="0" indent="0" fontAlgn="ctr">
              <a:spcBef>
                <a:spcPts val="0"/>
              </a:spcBef>
              <a:buNone/>
              <a:defRPr sz="1200" b="0" i="0" baseline="0">
                <a:solidFill>
                  <a:srgbClr val="FFFFFF"/>
                </a:solidFill>
                <a:latin typeface="+mn-lt"/>
                <a:ea typeface="HGPGothicE" charset="-128"/>
                <a:cs typeface="HGPGothicE" charset="-128"/>
              </a:defRPr>
            </a:lvl1pPr>
            <a:lvl2pPr marL="457166" indent="0">
              <a:buNone/>
              <a:defRPr sz="1050">
                <a:solidFill>
                  <a:schemeClr val="bg1"/>
                </a:solidFill>
                <a:latin typeface="MS PGothic" charset="-128"/>
                <a:ea typeface="MS PGothic" charset="-128"/>
                <a:cs typeface="MS PGothic" charset="-128"/>
              </a:defRPr>
            </a:lvl2pPr>
            <a:lvl3pPr marL="914333" indent="0">
              <a:buNone/>
              <a:defRPr sz="1050">
                <a:solidFill>
                  <a:schemeClr val="bg1"/>
                </a:solidFill>
                <a:latin typeface="MS PGothic" charset="-128"/>
                <a:ea typeface="MS PGothic" charset="-128"/>
                <a:cs typeface="MS PGothic" charset="-128"/>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r>
              <a:rPr lang="en-US" altLang="ja-JP" dirty="0"/>
              <a:t>&lt;</a:t>
            </a:r>
            <a:r>
              <a:rPr lang="en-US" altLang="ja-JP"/>
              <a:t>MM/DD/YYYY&gt;</a:t>
            </a:r>
            <a:br>
              <a:rPr lang="en-US" altLang="ja-JP"/>
            </a:br>
            <a:r>
              <a:rPr lang="en-US" altLang="ja-JP"/>
              <a:t>&lt;</a:t>
            </a:r>
            <a:r>
              <a:rPr lang="en-US" altLang="ja-JP" dirty="0"/>
              <a:t>NTT DATA </a:t>
            </a:r>
            <a:r>
              <a:rPr lang="en-US" altLang="ja-JP"/>
              <a:t>Corporation&gt;</a:t>
            </a:r>
            <a:br>
              <a:rPr lang="en-US" altLang="ja-JP"/>
            </a:br>
            <a:r>
              <a:rPr lang="en-US" altLang="ja-JP"/>
              <a:t>&lt;</a:t>
            </a:r>
            <a:r>
              <a:rPr lang="en-US" altLang="ja-JP" dirty="0"/>
              <a:t>XXXXXXXXXXXX&gt;</a:t>
            </a:r>
          </a:p>
        </p:txBody>
      </p:sp>
      <p:sp>
        <p:nvSpPr>
          <p:cNvPr id="10"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19" name="図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06400" y="421201"/>
            <a:ext cx="1714500" cy="603885"/>
          </a:xfrm>
          <a:prstGeom prst="rect">
            <a:avLst/>
          </a:prstGeom>
        </p:spPr>
      </p:pic>
    </p:spTree>
    <p:extLst>
      <p:ext uri="{BB962C8B-B14F-4D97-AF65-F5344CB8AC3E}">
        <p14:creationId xmlns:p14="http://schemas.microsoft.com/office/powerpoint/2010/main" val="359627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smtClean="0"/>
              <a:t>Click to edit Master text styles</a:t>
            </a:r>
          </a:p>
        </p:txBody>
      </p:sp>
      <p:sp>
        <p:nvSpPr>
          <p:cNvPr id="4" name="Slide Number Placeholder 3"/>
          <p:cNvSpPr>
            <a:spLocks noGrp="1"/>
          </p:cNvSpPr>
          <p:nvPr>
            <p:ph type="sldNum" sz="quarter" idx="10"/>
          </p:nvPr>
        </p:nvSpPr>
        <p:spPr/>
        <p:txBody>
          <a:body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305457354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2136987" y="1066800"/>
            <a:ext cx="6602017" cy="5098330"/>
          </a:xfrm>
          <a:prstGeom prst="rect">
            <a:avLst/>
          </a:prstGeom>
        </p:spPr>
        <p:txBody>
          <a:bodyPr lIns="183600" rIns="183600"/>
          <a:lstStyle>
            <a:lvl1pPr marL="0" indent="0" fontAlgn="ctr">
              <a:spcBef>
                <a:spcPts val="0"/>
              </a:spcBef>
              <a:spcAft>
                <a:spcPts val="0"/>
              </a:spcAft>
              <a:buFontTx/>
              <a:buNone/>
              <a:defRPr sz="1500" b="0" i="0" spc="75" baseline="0">
                <a:solidFill>
                  <a:schemeClr val="tx1"/>
                </a:solidFill>
                <a:latin typeface="+mn-lt"/>
                <a:ea typeface="HGPGothicE" charset="-128"/>
                <a:cs typeface="HGPGothicE" charset="-128"/>
              </a:defRPr>
            </a:lvl1pPr>
            <a:lvl2pPr marL="457166" indent="0" fontAlgn="ctr">
              <a:spcBef>
                <a:spcPts val="0"/>
              </a:spcBef>
              <a:spcAft>
                <a:spcPts val="0"/>
              </a:spcAft>
              <a:buFontTx/>
              <a:buNone/>
              <a:defRPr sz="1500" b="0" i="0" spc="75">
                <a:solidFill>
                  <a:schemeClr val="tx1"/>
                </a:solidFill>
                <a:latin typeface="HGPGothicE" charset="-128"/>
                <a:ea typeface="HGPGothicE" charset="-128"/>
                <a:cs typeface="HGPGothicE" charset="-128"/>
              </a:defRPr>
            </a:lvl2pPr>
            <a:lvl3pPr marL="914331" indent="0" fontAlgn="ctr">
              <a:spcBef>
                <a:spcPts val="0"/>
              </a:spcBef>
              <a:spcAft>
                <a:spcPts val="0"/>
              </a:spcAft>
              <a:buFontTx/>
              <a:buNone/>
              <a:defRPr sz="1500" b="0" i="0" spc="75">
                <a:solidFill>
                  <a:schemeClr val="tx1"/>
                </a:solidFill>
                <a:latin typeface="HGPGothicE" charset="-128"/>
                <a:ea typeface="HGPGothicE" charset="-128"/>
                <a:cs typeface="HGPGothicE" charset="-128"/>
              </a:defRPr>
            </a:lvl3pPr>
            <a:lvl4pPr marL="1371498" indent="0">
              <a:buFontTx/>
              <a:buNone/>
              <a:defRPr>
                <a:solidFill>
                  <a:schemeClr val="tx2"/>
                </a:solidFill>
              </a:defRPr>
            </a:lvl4pPr>
            <a:lvl5pPr marL="1828664" indent="0">
              <a:buFontTx/>
              <a:buNone/>
              <a:defRPr>
                <a:solidFill>
                  <a:schemeClr val="tx2"/>
                </a:solidFill>
              </a:defRPr>
            </a:lvl5pPr>
          </a:lstStyle>
          <a:p>
            <a:pPr lvl="0"/>
            <a:r>
              <a:rPr kumimoji="1" lang="en-US" altLang="ja-JP" dirty="0"/>
              <a:t>Click and enter text.</a:t>
            </a:r>
            <a:endParaRPr kumimoji="1" lang="ja-JP" altLang="en-US" dirty="0"/>
          </a:p>
        </p:txBody>
      </p:sp>
      <p:pic>
        <p:nvPicPr>
          <p:cNvPr id="9" name="図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sp>
        <p:nvSpPr>
          <p:cNvPr id="14"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404040"/>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404040"/>
              </a:solidFill>
              <a:latin typeface="Arial"/>
              <a:ea typeface="HGPGothicE" charset="-128"/>
              <a:cs typeface="HGPGothicE" charset="-128"/>
            </a:endParaRPr>
          </a:p>
        </p:txBody>
      </p:sp>
      <p:sp>
        <p:nvSpPr>
          <p:cNvPr id="7"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
        <p:nvSpPr>
          <p:cNvPr id="10" name="テキスト プレースホルダー 9"/>
          <p:cNvSpPr>
            <a:spLocks noGrp="1"/>
          </p:cNvSpPr>
          <p:nvPr>
            <p:ph type="body" sz="quarter" idx="10" hasCustomPrompt="1"/>
          </p:nvPr>
        </p:nvSpPr>
        <p:spPr>
          <a:xfrm>
            <a:off x="129141" y="60293"/>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 – Layout of Agenda Slide Only</a:t>
            </a:r>
          </a:p>
        </p:txBody>
      </p:sp>
    </p:spTree>
    <p:extLst>
      <p:ext uri="{BB962C8B-B14F-4D97-AF65-F5344CB8AC3E}">
        <p14:creationId xmlns:p14="http://schemas.microsoft.com/office/powerpoint/2010/main" val="1054201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4" name="Rectangle 3"/>
          <p:cNvSpPr/>
          <p:nvPr userDrawn="1"/>
        </p:nvSpPr>
        <p:spPr bwMode="gray">
          <a:xfrm>
            <a:off x="3045618" y="1524000"/>
            <a:ext cx="3050382"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id-ID" sz="1350">
              <a:solidFill>
                <a:srgbClr val="FFFFFF"/>
              </a:solidFill>
            </a:endParaRPr>
          </a:p>
        </p:txBody>
      </p:sp>
      <p:sp>
        <p:nvSpPr>
          <p:cNvPr id="5" name="Picture Placeholder 7"/>
          <p:cNvSpPr>
            <a:spLocks noGrp="1"/>
          </p:cNvSpPr>
          <p:nvPr>
            <p:ph type="pic" sz="quarter" idx="13"/>
          </p:nvPr>
        </p:nvSpPr>
        <p:spPr>
          <a:xfrm>
            <a:off x="0" y="1524000"/>
            <a:ext cx="3045619" cy="3556000"/>
          </a:xfrm>
          <a:prstGeom prst="rect">
            <a:avLst/>
          </a:prstGeom>
        </p:spPr>
        <p:txBody>
          <a:bodyPr tIns="457200"/>
          <a:lstStyle>
            <a:lvl1pPr marL="0" indent="0" algn="ctr">
              <a:buNone/>
              <a:defRPr sz="1500"/>
            </a:lvl1pPr>
          </a:lstStyle>
          <a:p>
            <a:r>
              <a:rPr lang="en-US" dirty="0"/>
              <a:t>Click icon to add picture</a:t>
            </a:r>
            <a:endParaRPr dirty="0"/>
          </a:p>
        </p:txBody>
      </p:sp>
      <p:sp>
        <p:nvSpPr>
          <p:cNvPr id="6" name="Picture Placeholder 7"/>
          <p:cNvSpPr>
            <a:spLocks noGrp="1"/>
          </p:cNvSpPr>
          <p:nvPr>
            <p:ph type="pic" sz="quarter" idx="14"/>
          </p:nvPr>
        </p:nvSpPr>
        <p:spPr>
          <a:xfrm>
            <a:off x="6096000" y="1524000"/>
            <a:ext cx="3045619" cy="3556000"/>
          </a:xfrm>
          <a:prstGeom prst="rect">
            <a:avLst/>
          </a:prstGeom>
        </p:spPr>
        <p:txBody>
          <a:bodyPr tIns="457200"/>
          <a:lstStyle>
            <a:lvl1pPr marL="0" indent="0" algn="ctr">
              <a:buNone/>
              <a:defRPr sz="1500"/>
            </a:lvl1pPr>
          </a:lstStyle>
          <a:p>
            <a:r>
              <a:rPr lang="en-US" dirty="0"/>
              <a:t>Click icon to add picture</a:t>
            </a:r>
            <a:endParaRPr dirty="0"/>
          </a:p>
        </p:txBody>
      </p:sp>
      <p:sp>
        <p:nvSpPr>
          <p:cNvPr id="7" name="Text Placeholder 10"/>
          <p:cNvSpPr>
            <a:spLocks noGrp="1"/>
          </p:cNvSpPr>
          <p:nvPr>
            <p:ph type="body" sz="quarter" idx="15" hasCustomPrompt="1"/>
          </p:nvPr>
        </p:nvSpPr>
        <p:spPr bwMode="white">
          <a:xfrm>
            <a:off x="3199209" y="2961822"/>
            <a:ext cx="2743200" cy="752020"/>
          </a:xfrm>
          <a:prstGeom prst="rect">
            <a:avLst/>
          </a:prstGeom>
        </p:spPr>
        <p:txBody>
          <a:bodyPr anchor="t">
            <a:normAutofit/>
          </a:bodyPr>
          <a:lstStyle>
            <a:lvl1pPr marL="0" indent="0" algn="ctr">
              <a:spcBef>
                <a:spcPts val="0"/>
              </a:spcBef>
              <a:buNone/>
              <a:defRPr sz="1800" b="1">
                <a:solidFill>
                  <a:srgbClr val="FFFFFF"/>
                </a:solidFill>
              </a:defRPr>
            </a:lvl1pPr>
            <a:lvl2pPr marL="0" indent="0" algn="ctr">
              <a:spcBef>
                <a:spcPts val="0"/>
              </a:spcBef>
              <a:buNone/>
              <a:defRPr sz="1800" b="1">
                <a:solidFill>
                  <a:srgbClr val="FFFFFF"/>
                </a:solidFill>
              </a:defRPr>
            </a:lvl2pPr>
            <a:lvl3pPr marL="0" indent="0" algn="ctr">
              <a:spcBef>
                <a:spcPts val="0"/>
              </a:spcBef>
              <a:buNone/>
              <a:defRPr sz="1800" b="1">
                <a:solidFill>
                  <a:srgbClr val="FFFFFF"/>
                </a:solidFill>
              </a:defRPr>
            </a:lvl3pPr>
            <a:lvl4pPr marL="0" indent="0" algn="ctr">
              <a:spcBef>
                <a:spcPts val="0"/>
              </a:spcBef>
              <a:buNone/>
              <a:defRPr sz="1800" b="1">
                <a:solidFill>
                  <a:srgbClr val="FFFFFF"/>
                </a:solidFill>
              </a:defRPr>
            </a:lvl4pPr>
            <a:lvl5pPr marL="0" indent="0" algn="ctr">
              <a:spcBef>
                <a:spcPts val="0"/>
              </a:spcBef>
              <a:buNone/>
              <a:defRPr sz="1800" b="1">
                <a:solidFill>
                  <a:srgbClr val="FFFFFF"/>
                </a:solidFill>
              </a:defRPr>
            </a:lvl5pPr>
            <a:lvl6pPr marL="0" indent="0" algn="ctr">
              <a:spcBef>
                <a:spcPts val="0"/>
              </a:spcBef>
              <a:buNone/>
              <a:defRPr sz="1800" b="1">
                <a:solidFill>
                  <a:srgbClr val="FFFFFF"/>
                </a:solidFill>
              </a:defRPr>
            </a:lvl6pPr>
            <a:lvl7pPr marL="0" indent="0" algn="ctr">
              <a:spcBef>
                <a:spcPts val="0"/>
              </a:spcBef>
              <a:buNone/>
              <a:defRPr sz="1800" b="1">
                <a:solidFill>
                  <a:srgbClr val="FFFFFF"/>
                </a:solidFill>
              </a:defRPr>
            </a:lvl7pPr>
            <a:lvl8pPr marL="0" indent="0" algn="ctr">
              <a:spcBef>
                <a:spcPts val="0"/>
              </a:spcBef>
              <a:buNone/>
              <a:defRPr sz="1800" b="1">
                <a:solidFill>
                  <a:srgbClr val="FFFFFF"/>
                </a:solidFill>
              </a:defRPr>
            </a:lvl8pPr>
            <a:lvl9pPr marL="0" indent="0" algn="ctr">
              <a:spcBef>
                <a:spcPts val="0"/>
              </a:spcBef>
              <a:buNone/>
              <a:defRPr sz="1800" b="1">
                <a:solidFill>
                  <a:srgbClr val="FFFFFF"/>
                </a:solidFill>
              </a:defRPr>
            </a:lvl9pPr>
          </a:lstStyle>
          <a:p>
            <a:pPr lvl="0"/>
            <a:r>
              <a:rPr/>
              <a:t>Click to add heading</a:t>
            </a:r>
          </a:p>
        </p:txBody>
      </p:sp>
      <p:sp>
        <p:nvSpPr>
          <p:cNvPr id="8" name="Text Placeholder 10"/>
          <p:cNvSpPr>
            <a:spLocks noGrp="1"/>
          </p:cNvSpPr>
          <p:nvPr>
            <p:ph type="body" sz="quarter" idx="16"/>
          </p:nvPr>
        </p:nvSpPr>
        <p:spPr bwMode="white">
          <a:xfrm>
            <a:off x="3199209" y="3810000"/>
            <a:ext cx="2743200" cy="726620"/>
          </a:xfrm>
          <a:prstGeom prst="rect">
            <a:avLst/>
          </a:prstGeom>
        </p:spPr>
        <p:txBody>
          <a:bodyPr>
            <a:noAutofit/>
          </a:bodyPr>
          <a:lstStyle>
            <a:lvl1pPr marL="0" indent="0" algn="ctr">
              <a:spcBef>
                <a:spcPts val="0"/>
              </a:spcBef>
              <a:buNone/>
              <a:defRPr sz="1200" b="0">
                <a:solidFill>
                  <a:srgbClr val="FFFFFF"/>
                </a:solidFill>
              </a:defRPr>
            </a:lvl1pPr>
            <a:lvl2pPr marL="0" indent="0" algn="ctr">
              <a:spcBef>
                <a:spcPts val="0"/>
              </a:spcBef>
              <a:buNone/>
              <a:defRPr sz="1200" b="0">
                <a:solidFill>
                  <a:srgbClr val="FFFFFF"/>
                </a:solidFill>
              </a:defRPr>
            </a:lvl2pPr>
            <a:lvl3pPr marL="0" indent="0" algn="ctr">
              <a:spcBef>
                <a:spcPts val="0"/>
              </a:spcBef>
              <a:buNone/>
              <a:defRPr sz="1200" b="0">
                <a:solidFill>
                  <a:srgbClr val="FFFFFF"/>
                </a:solidFill>
              </a:defRPr>
            </a:lvl3pPr>
            <a:lvl4pPr marL="0" indent="0" algn="ctr">
              <a:spcBef>
                <a:spcPts val="0"/>
              </a:spcBef>
              <a:buNone/>
              <a:defRPr sz="1200" b="0">
                <a:solidFill>
                  <a:srgbClr val="FFFFFF"/>
                </a:solidFill>
              </a:defRPr>
            </a:lvl4pPr>
            <a:lvl5pPr marL="0" indent="0" algn="ctr">
              <a:spcBef>
                <a:spcPts val="0"/>
              </a:spcBef>
              <a:buNone/>
              <a:defRPr sz="1200" b="0">
                <a:solidFill>
                  <a:srgbClr val="FFFFFF"/>
                </a:solidFill>
              </a:defRPr>
            </a:lvl5pPr>
            <a:lvl6pPr marL="0" indent="0" algn="ctr">
              <a:spcBef>
                <a:spcPts val="0"/>
              </a:spcBef>
              <a:buNone/>
              <a:defRPr sz="1200" b="0">
                <a:solidFill>
                  <a:srgbClr val="FFFFFF"/>
                </a:solidFill>
              </a:defRPr>
            </a:lvl6pPr>
            <a:lvl7pPr marL="0" indent="0" algn="ctr">
              <a:spcBef>
                <a:spcPts val="0"/>
              </a:spcBef>
              <a:buNone/>
              <a:defRPr sz="1200" b="0">
                <a:solidFill>
                  <a:srgbClr val="FFFFFF"/>
                </a:solidFill>
              </a:defRPr>
            </a:lvl7pPr>
            <a:lvl8pPr marL="0" indent="0" algn="ctr">
              <a:spcBef>
                <a:spcPts val="0"/>
              </a:spcBef>
              <a:buNone/>
              <a:defRPr sz="1200" b="0">
                <a:solidFill>
                  <a:srgbClr val="FFFFFF"/>
                </a:solidFill>
              </a:defRPr>
            </a:lvl8pPr>
            <a:lvl9pPr marL="0" indent="0" algn="ctr">
              <a:spcBef>
                <a:spcPts val="0"/>
              </a:spcBef>
              <a:buNone/>
              <a:defRPr sz="1200" b="0">
                <a:solidFill>
                  <a:srgbClr val="FFFFFF"/>
                </a:solidFill>
              </a:defRPr>
            </a:lvl9pPr>
          </a:lstStyle>
          <a:p>
            <a:pPr lvl="0"/>
            <a:r>
              <a:rPr lang="en-US"/>
              <a:t>Edit Master text styles</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276136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2381" y="0"/>
            <a:ext cx="3918285"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kumimoji="1" lang="en-US" sz="1350" dirty="0">
              <a:solidFill>
                <a:srgbClr val="404040"/>
              </a:solidFill>
              <a:latin typeface="Arial"/>
              <a:cs typeface="+mn-cs"/>
            </a:endParaRPr>
          </a:p>
        </p:txBody>
      </p:sp>
      <p:sp>
        <p:nvSpPr>
          <p:cNvPr id="12" name="タイトル 1"/>
          <p:cNvSpPr>
            <a:spLocks noGrp="1"/>
          </p:cNvSpPr>
          <p:nvPr>
            <p:ph type="title" hasCustomPrompt="1"/>
          </p:nvPr>
        </p:nvSpPr>
        <p:spPr>
          <a:xfrm>
            <a:off x="2514600" y="1"/>
            <a:ext cx="6629400" cy="6857999"/>
          </a:xfrm>
          <a:prstGeom prst="rect">
            <a:avLst/>
          </a:prstGeom>
        </p:spPr>
        <p:txBody>
          <a:bodyPr anchor="ctr" anchorCtr="1">
            <a:normAutofit/>
          </a:bodyPr>
          <a:lstStyle>
            <a:lvl1pPr algn="ctr">
              <a:defRPr sz="2400" spc="150" baseline="0">
                <a:solidFill>
                  <a:srgbClr val="FFFFFF"/>
                </a:solidFill>
                <a:latin typeface="+mj-lt"/>
              </a:defRPr>
            </a:lvl1pPr>
          </a:lstStyle>
          <a:p>
            <a:r>
              <a:rPr kumimoji="1" lang="en-US" altLang="ja-JP" dirty="0"/>
              <a:t>[Middle Title Page]</a:t>
            </a:r>
            <a:endParaRPr kumimoji="1" lang="ja-JP" altLang="en-US" dirty="0"/>
          </a:p>
        </p:txBody>
      </p:sp>
      <p:sp>
        <p:nvSpPr>
          <p:cNvPr id="8" name="TextBox 12"/>
          <p:cNvSpPr txBox="1"/>
          <p:nvPr userDrawn="1"/>
        </p:nvSpPr>
        <p:spPr>
          <a:xfrm>
            <a:off x="173464" y="6593331"/>
            <a:ext cx="1212182"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6"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sp>
        <p:nvSpPr>
          <p:cNvPr id="9"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spTree>
    <p:extLst>
      <p:ext uri="{BB962C8B-B14F-4D97-AF65-F5344CB8AC3E}">
        <p14:creationId xmlns:p14="http://schemas.microsoft.com/office/powerpoint/2010/main" val="3763127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747729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066800"/>
            <a:ext cx="8227457"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1307770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Bar and Content">
    <p:spTree>
      <p:nvGrpSpPr>
        <p:cNvPr id="1" name=""/>
        <p:cNvGrpSpPr/>
        <p:nvPr/>
      </p:nvGrpSpPr>
      <p:grpSpPr>
        <a:xfrm>
          <a:off x="0" y="0"/>
          <a:ext cx="0" cy="0"/>
          <a:chOff x="0" y="0"/>
          <a:chExt cx="0" cy="0"/>
        </a:xfrm>
      </p:grpSpPr>
      <p:sp>
        <p:nvSpPr>
          <p:cNvPr id="4" name="Rectangle 20"/>
          <p:cNvSpPr/>
          <p:nvPr userDrawn="1"/>
        </p:nvSpPr>
        <p:spPr>
          <a:xfrm>
            <a:off x="0" y="0"/>
            <a:ext cx="9144000" cy="7936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3018" tIns="31509" rIns="63018" bIns="31509" rtlCol="0" anchor="ctr">
            <a:normAutofit/>
          </a:bodyPr>
          <a:lstStyle/>
          <a:p>
            <a:pPr algn="ctr" fontAlgn="auto">
              <a:spcBef>
                <a:spcPts val="0"/>
              </a:spcBef>
              <a:spcAft>
                <a:spcPts val="0"/>
              </a:spcAft>
            </a:pPr>
            <a:endParaRPr kumimoji="1" lang="en-US" sz="1350" dirty="0">
              <a:solidFill>
                <a:srgbClr val="FFFFFF"/>
              </a:solidFill>
            </a:endParaRPr>
          </a:p>
        </p:txBody>
      </p:sp>
      <p:sp>
        <p:nvSpPr>
          <p:cNvPr id="5" name="Content Placeholder 2"/>
          <p:cNvSpPr>
            <a:spLocks noGrp="1"/>
          </p:cNvSpPr>
          <p:nvPr>
            <p:ph idx="1"/>
          </p:nvPr>
        </p:nvSpPr>
        <p:spPr>
          <a:xfrm>
            <a:off x="457081" y="1066800"/>
            <a:ext cx="8227457"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bg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808092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with Subtitle Only">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140572" y="762000"/>
            <a:ext cx="8871569" cy="304800"/>
          </a:xfrm>
          <a:prstGeom prst="rect">
            <a:avLst/>
          </a:prstGeom>
        </p:spPr>
        <p:txBody>
          <a:bodyPr>
            <a:noAutofit/>
          </a:bodyPr>
          <a:lstStyle>
            <a:lvl1pPr marL="0" indent="0" algn="l">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dirty="0"/>
              <a:t>Click to add subtitle</a:t>
            </a:r>
          </a:p>
        </p:txBody>
      </p:sp>
      <p:sp>
        <p:nvSpPr>
          <p:cNvPr id="6"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77560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295400"/>
            <a:ext cx="8227457" cy="48768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8"/>
          <p:cNvSpPr>
            <a:spLocks noGrp="1"/>
          </p:cNvSpPr>
          <p:nvPr>
            <p:ph type="body" sz="quarter" idx="13" hasCustomPrompt="1"/>
          </p:nvPr>
        </p:nvSpPr>
        <p:spPr>
          <a:xfrm>
            <a:off x="140572" y="762000"/>
            <a:ext cx="8871569" cy="304800"/>
          </a:xfrm>
          <a:prstGeom prst="rect">
            <a:avLst/>
          </a:prstGeom>
        </p:spPr>
        <p:txBody>
          <a:bodyPr>
            <a:noAutofit/>
          </a:bodyPr>
          <a:lstStyle>
            <a:lvl1pPr marL="0" indent="0" algn="l">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a:t>Click to add subtitle</a:t>
            </a:r>
          </a:p>
        </p:txBody>
      </p:sp>
      <p:sp>
        <p:nvSpPr>
          <p:cNvPr id="7"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701672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066800"/>
            <a:ext cx="3943469"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2"/>
          <p:cNvSpPr>
            <a:spLocks noGrp="1"/>
          </p:cNvSpPr>
          <p:nvPr>
            <p:ph idx="11"/>
          </p:nvPr>
        </p:nvSpPr>
        <p:spPr>
          <a:xfrm>
            <a:off x="4743451" y="1066800"/>
            <a:ext cx="3943469" cy="51054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45708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2230728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081" y="1981200"/>
            <a:ext cx="3943469" cy="41910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2"/>
          <p:cNvSpPr>
            <a:spLocks noGrp="1"/>
          </p:cNvSpPr>
          <p:nvPr>
            <p:ph idx="11"/>
          </p:nvPr>
        </p:nvSpPr>
        <p:spPr>
          <a:xfrm>
            <a:off x="4743451" y="1981200"/>
            <a:ext cx="3943469" cy="4191000"/>
          </a:xfrm>
          <a:prstGeom prst="rect">
            <a:avLst/>
          </a:prstGeom>
        </p:spPr>
        <p:txBody>
          <a:bodyPr/>
          <a:lstStyle>
            <a:lvl1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5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5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45708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2"/>
          </p:nvPr>
        </p:nvSpPr>
        <p:spPr>
          <a:xfrm>
            <a:off x="457081" y="1143000"/>
            <a:ext cx="3930896" cy="609600"/>
          </a:xfrm>
          <a:prstGeom prst="rect">
            <a:avLst/>
          </a:prstGeom>
        </p:spPr>
        <p:txBody>
          <a:bodyPr anchor="t">
            <a:normAutofit/>
          </a:bodyPr>
          <a:lstStyle>
            <a:lvl1pPr marL="0" indent="0">
              <a:lnSpc>
                <a:spcPct val="90000"/>
              </a:lnSpc>
              <a:spcBef>
                <a:spcPts val="0"/>
              </a:spcBef>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4"/>
          <p:cNvSpPr>
            <a:spLocks noGrp="1"/>
          </p:cNvSpPr>
          <p:nvPr>
            <p:ph type="body" sz="quarter" idx="3"/>
          </p:nvPr>
        </p:nvSpPr>
        <p:spPr>
          <a:xfrm>
            <a:off x="4753642" y="1143000"/>
            <a:ext cx="3930896" cy="609600"/>
          </a:xfrm>
          <a:prstGeom prst="rect">
            <a:avLst/>
          </a:prstGeom>
        </p:spPr>
        <p:txBody>
          <a:bodyPr anchor="t">
            <a:normAutofit/>
          </a:bodyPr>
          <a:lstStyle>
            <a:lvl1pPr marL="0" indent="0">
              <a:lnSpc>
                <a:spcPct val="90000"/>
              </a:lnSpc>
              <a:spcBef>
                <a:spcPts val="0"/>
              </a:spcBef>
              <a:buNone/>
              <a:defRPr sz="15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95591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sz="1200">
                <a:latin typeface="Rockwell" pitchFamily="18" charset="0"/>
              </a:defRPr>
            </a:lvl1pPr>
          </a:lstStyle>
          <a:p>
            <a:r>
              <a:rPr lang="en-US" dirty="0" smtClean="0"/>
              <a:t>1</a:t>
            </a:r>
          </a:p>
        </p:txBody>
      </p:sp>
    </p:spTree>
    <p:extLst>
      <p:ext uri="{BB962C8B-B14F-4D97-AF65-F5344CB8AC3E}">
        <p14:creationId xmlns:p14="http://schemas.microsoft.com/office/powerpoint/2010/main" val="745720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3 Column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69782"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6" name="Straight Connector 5"/>
          <p:cNvCxnSpPr/>
          <p:nvPr userDrawn="1"/>
        </p:nvCxnSpPr>
        <p:spPr>
          <a:xfrm>
            <a:off x="3149451"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1"/>
          </p:nvPr>
        </p:nvSpPr>
        <p:spPr>
          <a:xfrm>
            <a:off x="3327341"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idx="12"/>
          </p:nvPr>
        </p:nvSpPr>
        <p:spPr>
          <a:xfrm>
            <a:off x="6184900" y="1066800"/>
            <a:ext cx="2501780" cy="5105400"/>
          </a:xfrm>
          <a:prstGeom prst="rect">
            <a:avLst/>
          </a:prstGeom>
        </p:spPr>
        <p:txBody>
          <a:bodyPr/>
          <a:lstStyle>
            <a:lvl1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1pPr>
            <a:lvl2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2pPr>
            <a:lvl3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3pPr>
            <a:lvl4pPr algn="l" defTabSz="685800" rtl="0" eaLnBrk="1" latinLnBrk="0" hangingPunct="1">
              <a:lnSpc>
                <a:spcPct val="100000"/>
              </a:lnSpc>
              <a:buClr>
                <a:schemeClr val="bg2"/>
              </a:buClr>
              <a:buSzPct val="100000"/>
              <a:defRPr lang="en-US" sz="1200" kern="1200" dirty="0" smtClean="0">
                <a:solidFill>
                  <a:schemeClr val="tx1"/>
                </a:solidFill>
                <a:latin typeface="+mn-lt"/>
                <a:ea typeface="+mn-ea"/>
                <a:cs typeface="+mn-cs"/>
              </a:defRPr>
            </a:lvl4pPr>
            <a:lvl5pPr algn="l" defTabSz="685800" rtl="0" eaLnBrk="1" latinLnBrk="0" hangingPunct="1">
              <a:lnSpc>
                <a:spcPct val="100000"/>
              </a:lnSpc>
              <a:buClr>
                <a:schemeClr val="bg2"/>
              </a:buClr>
              <a:buSzPct val="100000"/>
              <a:defRPr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p:cNvCxnSpPr/>
          <p:nvPr userDrawn="1"/>
        </p:nvCxnSpPr>
        <p:spPr>
          <a:xfrm>
            <a:off x="6007010" y="1066800"/>
            <a:ext cx="0" cy="510540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48982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3 Horizontal Content">
    <p:spTree>
      <p:nvGrpSpPr>
        <p:cNvPr id="1" name=""/>
        <p:cNvGrpSpPr/>
        <p:nvPr/>
      </p:nvGrpSpPr>
      <p:grpSpPr>
        <a:xfrm>
          <a:off x="0" y="0"/>
          <a:ext cx="0" cy="0"/>
          <a:chOff x="0" y="0"/>
          <a:chExt cx="0" cy="0"/>
        </a:xfrm>
      </p:grpSpPr>
      <p:cxnSp>
        <p:nvCxnSpPr>
          <p:cNvPr id="3" name="Straight Connector 2"/>
          <p:cNvCxnSpPr/>
          <p:nvPr userDrawn="1"/>
        </p:nvCxnSpPr>
        <p:spPr>
          <a:xfrm>
            <a:off x="456010" y="2743200"/>
            <a:ext cx="822960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6010" y="4368800"/>
            <a:ext cx="8229600" cy="0"/>
          </a:xfrm>
          <a:prstGeom prst="line">
            <a:avLst/>
          </a:prstGeom>
          <a:ln w="12700">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sz="half" idx="1"/>
          </p:nvPr>
        </p:nvSpPr>
        <p:spPr>
          <a:xfrm>
            <a:off x="457081" y="1219200"/>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sz="half" idx="13"/>
          </p:nvPr>
        </p:nvSpPr>
        <p:spPr>
          <a:xfrm>
            <a:off x="457081" y="2857499"/>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sz="half" idx="14"/>
          </p:nvPr>
        </p:nvSpPr>
        <p:spPr>
          <a:xfrm>
            <a:off x="457081" y="4495797"/>
            <a:ext cx="8226266" cy="1377948"/>
          </a:xfrm>
          <a:prstGeom prst="rect">
            <a:avLst/>
          </a:prstGeom>
        </p:spPr>
        <p:txBody>
          <a:bodyPr anchor="ctr"/>
          <a:lstStyle>
            <a:lvl1pPr algn="l" defTabSz="685800" rtl="0" eaLnBrk="1" latinLnBrk="0" hangingPunct="1">
              <a:lnSpc>
                <a:spcPct val="90000"/>
              </a:lnSpc>
              <a:spcBef>
                <a:spcPts val="750"/>
              </a:spcBef>
              <a:buClr>
                <a:schemeClr val="accent2"/>
              </a:buClr>
              <a:buSzPct val="100000"/>
              <a:defRPr lang="en-US" sz="1200" kern="1200" dirty="0" smtClean="0">
                <a:solidFill>
                  <a:schemeClr val="tx1"/>
                </a:solidFill>
                <a:latin typeface="+mn-lt"/>
                <a:ea typeface="+mn-ea"/>
                <a:cs typeface="+mn-cs"/>
              </a:defRPr>
            </a:lvl1pPr>
            <a:lvl2pPr algn="l" defTabSz="685800" rtl="0" eaLnBrk="1" latinLnBrk="0" hangingPunct="1">
              <a:lnSpc>
                <a:spcPct val="90000"/>
              </a:lnSpc>
              <a:spcBef>
                <a:spcPts val="600"/>
              </a:spcBef>
              <a:buClr>
                <a:schemeClr val="accent2"/>
              </a:buClr>
              <a:buSzPct val="100000"/>
              <a:defRPr lang="en-US" sz="1200" kern="1200" dirty="0" smtClean="0">
                <a:solidFill>
                  <a:schemeClr val="tx1"/>
                </a:solidFill>
                <a:latin typeface="+mn-lt"/>
                <a:ea typeface="+mn-ea"/>
                <a:cs typeface="+mn-cs"/>
              </a:defRPr>
            </a:lvl2pPr>
            <a:lvl3pPr algn="l" defTabSz="685800" rtl="0" eaLnBrk="1" latinLnBrk="0" hangingPunct="1">
              <a:lnSpc>
                <a:spcPct val="90000"/>
              </a:lnSpc>
              <a:buClr>
                <a:schemeClr val="accent2"/>
              </a:buClr>
              <a:buSzPct val="100000"/>
              <a:defRPr lang="en-US" sz="1200" kern="1200" dirty="0" smtClean="0">
                <a:solidFill>
                  <a:schemeClr val="tx1"/>
                </a:solidFill>
                <a:latin typeface="+mn-lt"/>
                <a:ea typeface="+mn-ea"/>
                <a:cs typeface="+mn-cs"/>
              </a:defRPr>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p:txBody>
      </p:sp>
      <p:sp>
        <p:nvSpPr>
          <p:cNvPr id="10" name="テキスト プレースホルダー 9"/>
          <p:cNvSpPr>
            <a:spLocks noGrp="1"/>
          </p:cNvSpPr>
          <p:nvPr>
            <p:ph type="body" sz="quarter" idx="10" hasCustomPrompt="1"/>
          </p:nvPr>
        </p:nvSpPr>
        <p:spPr>
          <a:xfrm>
            <a:off x="129141" y="2902"/>
            <a:ext cx="8883000" cy="720000"/>
          </a:xfrm>
          <a:prstGeom prst="rect">
            <a:avLst/>
          </a:prstGeom>
        </p:spPr>
        <p:txBody>
          <a:bodyPr tIns="108000" anchor="ctr" anchorCtr="0">
            <a:normAutofit/>
          </a:bodyPr>
          <a:lstStyle>
            <a:lvl1pPr marL="0" indent="0">
              <a:buFont typeface="+mj-lt"/>
              <a:buNone/>
              <a:defRPr sz="1800" baseline="0">
                <a:solidFill>
                  <a:schemeClr val="tx1"/>
                </a:solidFill>
                <a:latin typeface="+mj-ea"/>
                <a:ea typeface="+mj-ea"/>
              </a:defRPr>
            </a:lvl1pPr>
          </a:lstStyle>
          <a:p>
            <a:pPr marL="169851" marR="0" lvl="0" indent="-169851" algn="l" defTabSz="457166" rtl="0" eaLnBrk="1" fontAlgn="base" latinLnBrk="0" hangingPunct="1">
              <a:lnSpc>
                <a:spcPct val="100000"/>
              </a:lnSpc>
              <a:spcBef>
                <a:spcPct val="20000"/>
              </a:spcBef>
              <a:spcAft>
                <a:spcPct val="0"/>
              </a:spcAft>
              <a:buClrTx/>
              <a:buSzTx/>
              <a:tabLst/>
              <a:defRPr/>
            </a:pPr>
            <a:r>
              <a:rPr kumimoji="1" lang="en-US" altLang="ja-JP" dirty="0"/>
              <a:t>[Title]</a:t>
            </a:r>
          </a:p>
        </p:txBody>
      </p:sp>
    </p:spTree>
    <p:extLst>
      <p:ext uri="{BB962C8B-B14F-4D97-AF65-F5344CB8AC3E}">
        <p14:creationId xmlns:p14="http://schemas.microsoft.com/office/powerpoint/2010/main" val="352468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Video Background">
    <p:bg>
      <p:bgPr>
        <a:solidFill>
          <a:srgbClr val="000000"/>
        </a:solidFill>
        <a:effectLst/>
      </p:bgPr>
    </p:bg>
    <p:spTree>
      <p:nvGrpSpPr>
        <p:cNvPr id="1" name=""/>
        <p:cNvGrpSpPr/>
        <p:nvPr/>
      </p:nvGrpSpPr>
      <p:grpSpPr>
        <a:xfrm>
          <a:off x="0" y="0"/>
          <a:ext cx="0" cy="0"/>
          <a:chOff x="0" y="0"/>
          <a:chExt cx="0" cy="0"/>
        </a:xfrm>
      </p:grpSpPr>
      <p:sp>
        <p:nvSpPr>
          <p:cNvPr id="7"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sp>
        <p:nvSpPr>
          <p:cNvPr id="10" name="TextBox 12"/>
          <p:cNvSpPr txBox="1"/>
          <p:nvPr userDrawn="1"/>
        </p:nvSpPr>
        <p:spPr>
          <a:xfrm>
            <a:off x="173464" y="6593331"/>
            <a:ext cx="1212182"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pic>
        <p:nvPicPr>
          <p:cNvPr id="11" name="図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sp>
        <p:nvSpPr>
          <p:cNvPr id="12" name="コンテンツ プレースホルダー 2"/>
          <p:cNvSpPr>
            <a:spLocks noGrp="1"/>
          </p:cNvSpPr>
          <p:nvPr>
            <p:ph idx="1" hasCustomPrompt="1"/>
          </p:nvPr>
        </p:nvSpPr>
        <p:spPr>
          <a:xfrm>
            <a:off x="2986400" y="2852936"/>
            <a:ext cx="3185385" cy="828102"/>
          </a:xfrm>
          <a:prstGeom prst="rect">
            <a:avLst/>
          </a:prstGeom>
          <a:ln w="38100">
            <a:solidFill>
              <a:schemeClr val="bg1"/>
            </a:solidFill>
            <a:prstDash val="sysDot"/>
          </a:ln>
        </p:spPr>
        <p:txBody>
          <a:bodyPr lIns="90000" anchor="ctr" anchorCtr="1"/>
          <a:lstStyle>
            <a:lvl1pPr marL="0" marR="0" indent="0" algn="l" defTabSz="400914" rtl="0" eaLnBrk="1" fontAlgn="ctr" latinLnBrk="0" hangingPunct="1">
              <a:lnSpc>
                <a:spcPct val="100000"/>
              </a:lnSpc>
              <a:spcBef>
                <a:spcPts val="0"/>
              </a:spcBef>
              <a:spcAft>
                <a:spcPct val="0"/>
              </a:spcAft>
              <a:buClrTx/>
              <a:buSzTx/>
              <a:buFontTx/>
              <a:buNone/>
              <a:tabLst/>
              <a:defRPr sz="1500" b="0" i="0" spc="66" baseline="0">
                <a:solidFill>
                  <a:schemeClr val="bg1"/>
                </a:solidFill>
                <a:latin typeface="+mn-lt"/>
                <a:ea typeface="HGPGothicE" charset="-128"/>
                <a:cs typeface="HGPGothicE" charset="-128"/>
              </a:defRPr>
            </a:lvl1pPr>
            <a:lvl2pPr marL="400914" indent="0" fontAlgn="ctr">
              <a:spcBef>
                <a:spcPts val="0"/>
              </a:spcBef>
              <a:buFontTx/>
              <a:buNone/>
              <a:defRPr sz="1316" b="0" i="0" spc="66">
                <a:solidFill>
                  <a:schemeClr val="tx1"/>
                </a:solidFill>
                <a:latin typeface="HGPGothicE" charset="-128"/>
                <a:ea typeface="HGPGothicE" charset="-128"/>
                <a:cs typeface="HGPGothicE" charset="-128"/>
              </a:defRPr>
            </a:lvl2pPr>
            <a:lvl3pPr marL="801829" indent="0" fontAlgn="ctr">
              <a:spcBef>
                <a:spcPts val="0"/>
              </a:spcBef>
              <a:buFontTx/>
              <a:buNone/>
              <a:defRPr sz="1316" b="0" i="0" spc="66">
                <a:solidFill>
                  <a:schemeClr val="tx1"/>
                </a:solidFill>
                <a:latin typeface="HGPGothicE" charset="-128"/>
                <a:ea typeface="HGPGothicE" charset="-128"/>
                <a:cs typeface="HGPGothicE" charset="-128"/>
              </a:defRPr>
            </a:lvl3pPr>
            <a:lvl4pPr marL="1202744" indent="0">
              <a:buFontTx/>
              <a:buNone/>
              <a:defRPr>
                <a:solidFill>
                  <a:schemeClr val="tx2"/>
                </a:solidFill>
              </a:defRPr>
            </a:lvl4pPr>
            <a:lvl5pPr marL="1603659" indent="0">
              <a:buFontTx/>
              <a:buNone/>
              <a:defRPr>
                <a:solidFill>
                  <a:schemeClr val="tx2"/>
                </a:solidFill>
              </a:defRPr>
            </a:lvl5pPr>
          </a:lstStyle>
          <a:p>
            <a:pPr algn="ctr"/>
            <a:r>
              <a:rPr lang="ja-JP" altLang="en-US" sz="1500" spc="150" dirty="0">
                <a:solidFill>
                  <a:srgbClr val="FFFFFF"/>
                </a:solidFill>
                <a:latin typeface="Arial" panose="020B0604020202020204" pitchFamily="34" charset="0"/>
                <a:ea typeface="HGPGothicE" charset="-128"/>
                <a:cs typeface="Arial" panose="020B0604020202020204" pitchFamily="34" charset="0"/>
              </a:rPr>
              <a:t>［</a:t>
            </a:r>
            <a:r>
              <a:rPr lang="en-US" altLang="ja-JP" sz="1500" spc="150" dirty="0">
                <a:solidFill>
                  <a:srgbClr val="FFFFFF"/>
                </a:solidFill>
                <a:latin typeface="Arial" panose="020B0604020202020204" pitchFamily="34" charset="0"/>
                <a:ea typeface="HGPGothicE" charset="-128"/>
                <a:cs typeface="Arial" panose="020B0604020202020204" pitchFamily="34" charset="0"/>
              </a:rPr>
              <a:t>Photo/Movie</a:t>
            </a:r>
            <a:r>
              <a:rPr lang="ja-JP" altLang="en-US" sz="1500" spc="150" dirty="0">
                <a:solidFill>
                  <a:srgbClr val="FFFFFF"/>
                </a:solidFill>
                <a:latin typeface="Arial" panose="020B0604020202020204" pitchFamily="34" charset="0"/>
                <a:ea typeface="HGPGothicE" charset="-128"/>
                <a:cs typeface="Arial" panose="020B0604020202020204" pitchFamily="34" charset="0"/>
              </a:rPr>
              <a:t>］</a:t>
            </a:r>
          </a:p>
        </p:txBody>
      </p:sp>
    </p:spTree>
    <p:extLst>
      <p:ext uri="{BB962C8B-B14F-4D97-AF65-F5344CB8AC3E}">
        <p14:creationId xmlns:p14="http://schemas.microsoft.com/office/powerpoint/2010/main" val="425627441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losing Text">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sp>
        <p:nvSpPr>
          <p:cNvPr id="3" name="タイトル 1"/>
          <p:cNvSpPr>
            <a:spLocks noGrp="1"/>
          </p:cNvSpPr>
          <p:nvPr>
            <p:ph type="title" hasCustomPrompt="1"/>
          </p:nvPr>
        </p:nvSpPr>
        <p:spPr>
          <a:xfrm>
            <a:off x="3769571" y="3024320"/>
            <a:ext cx="1605761" cy="323165"/>
          </a:xfrm>
          <a:prstGeom prst="rect">
            <a:avLst/>
          </a:prstGeom>
        </p:spPr>
        <p:txBody>
          <a:bodyPr wrap="none" anchor="ctr" anchorCtr="1">
            <a:spAutoFit/>
          </a:bodyPr>
          <a:lstStyle>
            <a:lvl1pPr algn="ctr">
              <a:defRPr sz="1500" spc="150" baseline="0">
                <a:solidFill>
                  <a:schemeClr val="tx1"/>
                </a:solidFill>
                <a:latin typeface="+mj-lt"/>
              </a:defRPr>
            </a:lvl1pPr>
          </a:lstStyle>
          <a:p>
            <a:r>
              <a:rPr kumimoji="1" lang="en-US" altLang="ja-JP" dirty="0"/>
              <a:t>[Closing Text]</a:t>
            </a:r>
            <a:endParaRPr kumimoji="1" lang="ja-JP" altLang="en-US" dirty="0"/>
          </a:p>
        </p:txBody>
      </p:sp>
      <p:sp>
        <p:nvSpPr>
          <p:cNvPr id="8" name="TextBox 16"/>
          <p:cNvSpPr txBox="1"/>
          <p:nvPr userDrawn="1"/>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404040"/>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404040"/>
              </a:solidFill>
              <a:latin typeface="Arial"/>
              <a:ea typeface="HGPGothicE" charset="-128"/>
              <a:cs typeface="HGPGothicE" charset="-128"/>
            </a:endParaRPr>
          </a:p>
        </p:txBody>
      </p:sp>
      <p:sp>
        <p:nvSpPr>
          <p:cNvPr id="9"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Tree>
    <p:extLst>
      <p:ext uri="{BB962C8B-B14F-4D97-AF65-F5344CB8AC3E}">
        <p14:creationId xmlns:p14="http://schemas.microsoft.com/office/powerpoint/2010/main" val="28202759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13690"/>
            <a:ext cx="1560128" cy="3744310"/>
          </a:xfrm>
          <a:prstGeom prst="rect">
            <a:avLst/>
          </a:prstGeom>
        </p:spPr>
      </p:pic>
      <p:pic>
        <p:nvPicPr>
          <p:cNvPr id="6" name="図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9454" y="2976092"/>
            <a:ext cx="2698229" cy="950376"/>
          </a:xfrm>
          <a:prstGeom prst="rect">
            <a:avLst/>
          </a:prstGeom>
        </p:spPr>
      </p:pic>
      <p:sp>
        <p:nvSpPr>
          <p:cNvPr id="9" name="TextBox 12"/>
          <p:cNvSpPr txBox="1"/>
          <p:nvPr userDrawn="1"/>
        </p:nvSpPr>
        <p:spPr>
          <a:xfrm>
            <a:off x="7830124" y="6597353"/>
            <a:ext cx="1206536" cy="92333"/>
          </a:xfrm>
          <a:prstGeom prst="rect">
            <a:avLst/>
          </a:prstGeom>
          <a:noFill/>
        </p:spPr>
        <p:txBody>
          <a:bodyPr wrap="square" tIns="0" bIns="0">
            <a:spAutoFit/>
          </a:bodyPr>
          <a:lstStyle/>
          <a:p>
            <a:pPr algn="r" defTabSz="457166" fontAlgn="auto">
              <a:spcBef>
                <a:spcPts val="0"/>
              </a:spcBef>
              <a:spcAft>
                <a:spcPts val="0"/>
              </a:spcAft>
              <a:defRPr/>
            </a:pPr>
            <a:r>
              <a:rPr lang="en-US" altLang="ja-JP" sz="600" dirty="0">
                <a:solidFill>
                  <a:srgbClr val="404040"/>
                </a:solidFill>
                <a:latin typeface="Arial"/>
                <a:ea typeface="HGPGothicE" charset="-128"/>
                <a:cs typeface="Meiryo UI" pitchFamily="50" charset="-128"/>
              </a:rPr>
              <a:t>© 2017 NTT DATA, Inc.</a:t>
            </a:r>
          </a:p>
        </p:txBody>
      </p:sp>
    </p:spTree>
    <p:extLst>
      <p:ext uri="{BB962C8B-B14F-4D97-AF65-F5344CB8AC3E}">
        <p14:creationId xmlns:p14="http://schemas.microsoft.com/office/powerpoint/2010/main" val="18629286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333333"/>
              </a:solidFill>
              <a:latin typeface="Arial"/>
              <a:cs typeface="+mn-cs"/>
            </a:endParaRPr>
          </a:p>
        </p:txBody>
      </p:sp>
      <p:sp>
        <p:nvSpPr>
          <p:cNvPr id="6" name="Text Placeholder 8"/>
          <p:cNvSpPr>
            <a:spLocks noGrp="1"/>
          </p:cNvSpPr>
          <p:nvPr>
            <p:ph type="body" sz="quarter" idx="13" hasCustomPrompt="1"/>
          </p:nvPr>
        </p:nvSpPr>
        <p:spPr>
          <a:xfrm>
            <a:off x="457200" y="1206500"/>
            <a:ext cx="8229601" cy="304800"/>
          </a:xfrm>
          <a:prstGeom prst="rect">
            <a:avLst/>
          </a:prstGeom>
        </p:spPr>
        <p:txBody>
          <a:bodyPr>
            <a:noAutofit/>
          </a:bodyPr>
          <a:lstStyle>
            <a:lvl1pPr marL="0" indent="0" algn="ctr">
              <a:lnSpc>
                <a:spcPct val="90000"/>
              </a:lnSpc>
              <a:spcBef>
                <a:spcPts val="0"/>
              </a:spcBef>
              <a:buNone/>
              <a:defRPr sz="135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a:t>Click to add subtitle</a:t>
            </a:r>
          </a:p>
        </p:txBody>
      </p:sp>
    </p:spTree>
    <p:extLst>
      <p:ext uri="{BB962C8B-B14F-4D97-AF65-F5344CB8AC3E}">
        <p14:creationId xmlns:p14="http://schemas.microsoft.com/office/powerpoint/2010/main" val="3973329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13"/>
          <p:cNvSpPr>
            <a:spLocks noGrp="1" noChangeArrowheads="1"/>
          </p:cNvSpPr>
          <p:nvPr>
            <p:ph type="title"/>
          </p:nvPr>
        </p:nvSpPr>
        <p:spPr bwMode="auto">
          <a:xfrm>
            <a:off x="365765" y="292611"/>
            <a:ext cx="8345487" cy="345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867603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404040"/>
              </a:solidFill>
              <a:latin typeface="Arial"/>
              <a:cs typeface="+mn-cs"/>
            </a:endParaRPr>
          </a:p>
        </p:txBody>
      </p:sp>
      <p:sp>
        <p:nvSpPr>
          <p:cNvPr id="4" name="Footer Placeholder 3"/>
          <p:cNvSpPr>
            <a:spLocks noGrp="1"/>
          </p:cNvSpPr>
          <p:nvPr>
            <p:ph type="ftr" sz="quarter" idx="11"/>
          </p:nvPr>
        </p:nvSpPr>
        <p:spPr>
          <a:xfrm>
            <a:off x="978949" y="6508752"/>
            <a:ext cx="3364392" cy="182880"/>
          </a:xfrm>
          <a:prstGeom prst="rect">
            <a:avLst/>
          </a:prstGeom>
        </p:spPr>
        <p:txBody>
          <a:bodyPr/>
          <a:lstStyle/>
          <a:p>
            <a:pPr fontAlgn="auto">
              <a:spcBef>
                <a:spcPts val="0"/>
              </a:spcBef>
              <a:spcAft>
                <a:spcPts val="0"/>
              </a:spcAft>
            </a:pPr>
            <a:r>
              <a:rPr kumimoji="1" lang="en-US" sz="1350" smtClean="0">
                <a:solidFill>
                  <a:srgbClr val="404040"/>
                </a:solidFill>
                <a:latin typeface="Arial"/>
                <a:cs typeface="+mn-cs"/>
              </a:rPr>
              <a:t>© 2017 NTT DATA, Inc.	Confidential – Not For Distribution</a:t>
            </a:r>
            <a:endParaRPr kumimoji="1" lang="en-US" sz="1350" dirty="0">
              <a:solidFill>
                <a:srgbClr val="404040"/>
              </a:solidFill>
              <a:latin typeface="Arial"/>
              <a:cs typeface="+mn-cs"/>
            </a:endParaRPr>
          </a:p>
        </p:txBody>
      </p:sp>
      <p:sp>
        <p:nvSpPr>
          <p:cNvPr id="5" name="Slide Number Placeholder 4"/>
          <p:cNvSpPr>
            <a:spLocks noGrp="1"/>
          </p:cNvSpPr>
          <p:nvPr>
            <p:ph type="sldNum" sz="quarter" idx="12"/>
          </p:nvPr>
        </p:nvSpPr>
        <p:spPr>
          <a:xfrm>
            <a:off x="465536" y="6508752"/>
            <a:ext cx="338138" cy="182880"/>
          </a:xfrm>
          <a:prstGeom prst="rect">
            <a:avLst/>
          </a:prstGeom>
        </p:spPr>
        <p:txBody>
          <a:bodyPr/>
          <a:lstStyle/>
          <a:p>
            <a:pPr fontAlgn="auto">
              <a:spcBef>
                <a:spcPts val="0"/>
              </a:spcBef>
              <a:spcAft>
                <a:spcPts val="0"/>
              </a:spcAft>
            </a:pPr>
            <a:fld id="{6EA6D8CF-3CDE-4807-BCD2-C9F2B831AAA5}" type="slidenum">
              <a:rPr kumimoji="1" lang="en-US" sz="1350" smtClean="0">
                <a:solidFill>
                  <a:srgbClr val="404040"/>
                </a:solidFill>
                <a:latin typeface="Arial"/>
                <a:cs typeface="+mn-cs"/>
              </a:rPr>
              <a:pPr fontAlgn="auto">
                <a:spcBef>
                  <a:spcPts val="0"/>
                </a:spcBef>
                <a:spcAft>
                  <a:spcPts val="0"/>
                </a:spcAft>
              </a:pPr>
              <a:t>‹#›</a:t>
            </a:fld>
            <a:endParaRPr kumimoji="1" lang="en-US" sz="1350" dirty="0">
              <a:solidFill>
                <a:srgbClr val="404040"/>
              </a:solidFill>
              <a:latin typeface="Arial"/>
              <a:cs typeface="+mn-cs"/>
            </a:endParaRPr>
          </a:p>
        </p:txBody>
      </p:sp>
      <p:sp>
        <p:nvSpPr>
          <p:cNvPr id="6" name="Title 5"/>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180909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xmlns=""/>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5" y="1154113"/>
            <a:ext cx="4014787"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eaLnBrk="1" fontAlgn="auto" hangingPunct="1">
              <a:lnSpc>
                <a:spcPct val="106000"/>
              </a:lnSpc>
              <a:spcBef>
                <a:spcPct val="80000"/>
              </a:spcBef>
              <a:spcAft>
                <a:spcPts val="0"/>
              </a:spcAft>
              <a:buClr>
                <a:srgbClr val="404040"/>
              </a:buClr>
              <a:buSzPct val="80000"/>
              <a:buFont typeface="Wingdings" pitchFamily="2" charset="2"/>
              <a:buNone/>
            </a:pPr>
            <a:endParaRPr kumimoji="1" lang="en-US" altLang="en-US" sz="750" dirty="0">
              <a:solidFill>
                <a:srgbClr val="404040"/>
              </a:solidFill>
            </a:endParaRPr>
          </a:p>
        </p:txBody>
      </p:sp>
      <p:sp>
        <p:nvSpPr>
          <p:cNvPr id="14"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16" name="Text Placeholder 15"/>
          <p:cNvSpPr>
            <a:spLocks noGrp="1"/>
          </p:cNvSpPr>
          <p:nvPr>
            <p:ph type="body" sz="quarter" idx="11"/>
          </p:nvPr>
        </p:nvSpPr>
        <p:spPr>
          <a:xfrm>
            <a:off x="4736592" y="1152144"/>
            <a:ext cx="4014216" cy="5138928"/>
          </a:xfrm>
          <a:prstGeom prst="rect">
            <a:avLst/>
          </a:prstGeom>
        </p:spPr>
        <p:txBody>
          <a:bodyPr/>
          <a:lstStyle>
            <a:lvl1pPr>
              <a:buNone/>
              <a:defRPr/>
            </a:lvl1pPr>
          </a:lstStyle>
          <a:p>
            <a:pPr lvl="0"/>
            <a:r>
              <a:rPr lang="en-US"/>
              <a:t>Click to edit Master text styles</a:t>
            </a:r>
          </a:p>
          <a:p>
            <a:pPr lvl="1"/>
            <a:r>
              <a:rPr lang="en-US"/>
              <a:t>Second level</a:t>
            </a:r>
          </a:p>
        </p:txBody>
      </p:sp>
      <p:sp>
        <p:nvSpPr>
          <p:cNvPr id="20" name="Text Placeholder 19"/>
          <p:cNvSpPr>
            <a:spLocks noGrp="1"/>
          </p:cNvSpPr>
          <p:nvPr>
            <p:ph type="body" sz="quarter" idx="12"/>
          </p:nvPr>
        </p:nvSpPr>
        <p:spPr>
          <a:xfrm>
            <a:off x="393193" y="256032"/>
            <a:ext cx="8348472" cy="521208"/>
          </a:xfrm>
          <a:prstGeom prst="rect">
            <a:avLst/>
          </a:prstGeom>
          <a:solidFill>
            <a:srgbClr val="FFFFFF"/>
          </a:solidFill>
        </p:spPr>
        <p:txBody>
          <a:bodyPr anchor="b"/>
          <a:lstStyle>
            <a:lvl1pPr>
              <a:buNone/>
              <a:defRPr sz="1200" b="1"/>
            </a:lvl1pPr>
          </a:lstStyle>
          <a:p>
            <a:pPr lvl="0"/>
            <a:r>
              <a:rPr lang="en-US"/>
              <a:t>Click to edit Master text styles</a:t>
            </a:r>
          </a:p>
        </p:txBody>
      </p:sp>
    </p:spTree>
    <p:extLst>
      <p:ext uri="{BB962C8B-B14F-4D97-AF65-F5344CB8AC3E}">
        <p14:creationId xmlns:p14="http://schemas.microsoft.com/office/powerpoint/2010/main" val="1621438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1"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4518616" y="6508752"/>
            <a:ext cx="967784" cy="182880"/>
          </a:xfrm>
          <a:prstGeom prst="rect">
            <a:avLst/>
          </a:prstGeom>
        </p:spPr>
        <p:txBody>
          <a:bodyPr/>
          <a:lstStyle/>
          <a:p>
            <a:pPr fontAlgn="auto">
              <a:spcBef>
                <a:spcPts val="0"/>
              </a:spcBef>
              <a:spcAft>
                <a:spcPts val="0"/>
              </a:spcAft>
            </a:pPr>
            <a:endParaRPr kumimoji="1" lang="en-US" sz="1350" dirty="0">
              <a:solidFill>
                <a:srgbClr val="404040"/>
              </a:solidFill>
              <a:latin typeface="Arial"/>
              <a:cs typeface="+mn-cs"/>
            </a:endParaRPr>
          </a:p>
        </p:txBody>
      </p:sp>
      <p:sp>
        <p:nvSpPr>
          <p:cNvPr id="5" name="Footer Placeholder 4"/>
          <p:cNvSpPr>
            <a:spLocks noGrp="1"/>
          </p:cNvSpPr>
          <p:nvPr>
            <p:ph type="ftr" sz="quarter" idx="11"/>
          </p:nvPr>
        </p:nvSpPr>
        <p:spPr>
          <a:xfrm>
            <a:off x="978949" y="6508752"/>
            <a:ext cx="3364392" cy="182880"/>
          </a:xfrm>
          <a:prstGeom prst="rect">
            <a:avLst/>
          </a:prstGeom>
        </p:spPr>
        <p:txBody>
          <a:bodyPr/>
          <a:lstStyle/>
          <a:p>
            <a:pPr fontAlgn="auto">
              <a:spcBef>
                <a:spcPts val="0"/>
              </a:spcBef>
              <a:spcAft>
                <a:spcPts val="0"/>
              </a:spcAft>
            </a:pPr>
            <a:r>
              <a:rPr kumimoji="1" lang="en-US" sz="1350" smtClean="0">
                <a:solidFill>
                  <a:srgbClr val="404040"/>
                </a:solidFill>
                <a:latin typeface="Arial"/>
                <a:cs typeface="+mn-cs"/>
              </a:rPr>
              <a:t>© 2017 NTT DATA, Inc.	Confidential – Not For Distribution</a:t>
            </a:r>
            <a:endParaRPr kumimoji="1" lang="en-US" sz="1350" dirty="0">
              <a:solidFill>
                <a:srgbClr val="404040"/>
              </a:solidFill>
              <a:latin typeface="Arial"/>
              <a:cs typeface="+mn-cs"/>
            </a:endParaRPr>
          </a:p>
        </p:txBody>
      </p:sp>
      <p:sp>
        <p:nvSpPr>
          <p:cNvPr id="6" name="Slide Number Placeholder 5"/>
          <p:cNvSpPr>
            <a:spLocks noGrp="1"/>
          </p:cNvSpPr>
          <p:nvPr>
            <p:ph type="sldNum" sz="quarter" idx="12"/>
          </p:nvPr>
        </p:nvSpPr>
        <p:spPr>
          <a:xfrm>
            <a:off x="465536" y="6508752"/>
            <a:ext cx="338138" cy="182880"/>
          </a:xfrm>
          <a:prstGeom prst="rect">
            <a:avLst/>
          </a:prstGeom>
        </p:spPr>
        <p:txBody>
          <a:bodyPr/>
          <a:lstStyle/>
          <a:p>
            <a:pPr fontAlgn="auto">
              <a:spcBef>
                <a:spcPts val="0"/>
              </a:spcBef>
              <a:spcAft>
                <a:spcPts val="0"/>
              </a:spcAft>
            </a:pPr>
            <a:fld id="{6EA6D8CF-3CDE-4807-BCD2-C9F2B831AAA5}" type="slidenum">
              <a:rPr kumimoji="1" lang="en-US" sz="1350" smtClean="0">
                <a:solidFill>
                  <a:srgbClr val="404040"/>
                </a:solidFill>
                <a:latin typeface="Arial"/>
                <a:cs typeface="+mn-cs"/>
              </a:rPr>
              <a:pPr fontAlgn="auto">
                <a:spcBef>
                  <a:spcPts val="0"/>
                </a:spcBef>
                <a:spcAft>
                  <a:spcPts val="0"/>
                </a:spcAft>
              </a:pPr>
              <a:t>‹#›</a:t>
            </a:fld>
            <a:endParaRPr kumimoji="1" lang="en-US" sz="1350" dirty="0">
              <a:solidFill>
                <a:srgbClr val="404040"/>
              </a:solidFill>
              <a:latin typeface="Arial"/>
              <a:cs typeface="+mn-cs"/>
            </a:endParaRPr>
          </a:p>
        </p:txBody>
      </p:sp>
      <p:sp>
        <p:nvSpPr>
          <p:cNvPr id="7" name="Title 6"/>
          <p:cNvSpPr>
            <a:spLocks noGrp="1"/>
          </p:cNvSpPr>
          <p:nvPr>
            <p:ph type="title"/>
          </p:nvPr>
        </p:nvSpPr>
        <p:spPr>
          <a:xfrm>
            <a:off x="457200" y="152400"/>
            <a:ext cx="8229601" cy="9906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1582601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3109834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a:p>
        </p:txBody>
      </p:sp>
      <p:sp>
        <p:nvSpPr>
          <p:cNvPr id="8" name="Text Placeholder 7"/>
          <p:cNvSpPr>
            <a:spLocks noGrp="1"/>
          </p:cNvSpPr>
          <p:nvPr>
            <p:ph type="body" sz="quarter" idx="13"/>
          </p:nvPr>
        </p:nvSpPr>
        <p:spPr>
          <a:xfrm>
            <a:off x="422032" y="1508400"/>
            <a:ext cx="8301046" cy="4590000"/>
          </a:xfrm>
          <a:prstGeom prst="rect">
            <a:avLst/>
          </a:prstGeo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Tree>
    <p:extLst>
      <p:ext uri="{BB962C8B-B14F-4D97-AF65-F5344CB8AC3E}">
        <p14:creationId xmlns:p14="http://schemas.microsoft.com/office/powerpoint/2010/main" val="2794110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dirty="0"/>
          </a:p>
        </p:txBody>
      </p:sp>
    </p:spTree>
    <p:extLst>
      <p:ext uri="{BB962C8B-B14F-4D97-AF65-F5344CB8AC3E}">
        <p14:creationId xmlns:p14="http://schemas.microsoft.com/office/powerpoint/2010/main" val="14546464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6766560" cy="731520"/>
          </a:xfrm>
          <a:prstGeom prst="rect">
            <a:avLst/>
          </a:prstGeom>
        </p:spPr>
        <p:txBody>
          <a:bodyPr/>
          <a:lstStyle/>
          <a:p>
            <a:r>
              <a:rPr lang="en-US" altLang="ja-JP"/>
              <a:t>Click to edit Master title style</a:t>
            </a:r>
            <a:endParaRPr lang="en-US" dirty="0"/>
          </a:p>
        </p:txBody>
      </p:sp>
    </p:spTree>
    <p:extLst>
      <p:ext uri="{BB962C8B-B14F-4D97-AF65-F5344CB8AC3E}">
        <p14:creationId xmlns:p14="http://schemas.microsoft.com/office/powerpoint/2010/main" val="3435578272"/>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39838201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2845957387"/>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225928022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2570080280"/>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2100701059"/>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249824611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3"/>
          <p:cNvSpPr txBox="1">
            <a:spLocks noGrp="1" noChangeArrowheads="1"/>
          </p:cNvSpPr>
          <p:nvPr>
            <p:ph type="sldNum" sz="quarter" idx="10"/>
          </p:nvPr>
        </p:nvSpPr>
        <p:spPr>
          <a:xfrm>
            <a:off x="8686800" y="6480175"/>
            <a:ext cx="255588" cy="254000"/>
          </a:xfrm>
          <a:ln/>
        </p:spPr>
        <p:txBody>
          <a:bodyPr/>
          <a:lstStyle>
            <a:lvl1pPr>
              <a:defRPr/>
            </a:lvl1pPr>
          </a:lstStyle>
          <a:p>
            <a:fld id="{254B5E65-296D-440E-9811-9528B653460B}" type="slidenum">
              <a:rPr lang="en-US" smtClean="0"/>
              <a:pPr/>
              <a:t>‹#›</a:t>
            </a:fld>
            <a:endParaRPr lang="en-US" dirty="0"/>
          </a:p>
        </p:txBody>
      </p:sp>
    </p:spTree>
    <p:extLst>
      <p:ext uri="{BB962C8B-B14F-4D97-AF65-F5344CB8AC3E}">
        <p14:creationId xmlns:p14="http://schemas.microsoft.com/office/powerpoint/2010/main" val="1621410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theme" Target="../theme/theme10.xml"/><Relationship Id="rId3"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20" Type="http://schemas.openxmlformats.org/officeDocument/2006/relationships/slideLayout" Target="../slideLayouts/slideLayout30.xml"/><Relationship Id="rId21" Type="http://schemas.openxmlformats.org/officeDocument/2006/relationships/slideLayout" Target="../slideLayouts/slideLayout31.xml"/><Relationship Id="rId22" Type="http://schemas.openxmlformats.org/officeDocument/2006/relationships/slideLayout" Target="../slideLayouts/slideLayout32.xml"/><Relationship Id="rId23" Type="http://schemas.openxmlformats.org/officeDocument/2006/relationships/slideLayout" Target="../slideLayouts/slideLayout33.xml"/><Relationship Id="rId24" Type="http://schemas.openxmlformats.org/officeDocument/2006/relationships/slideLayout" Target="../slideLayouts/slideLayout34.xml"/><Relationship Id="rId25" Type="http://schemas.openxmlformats.org/officeDocument/2006/relationships/theme" Target="../theme/theme2.xml"/><Relationship Id="rId26" Type="http://schemas.openxmlformats.org/officeDocument/2006/relationships/image" Target="../media/image6.png"/><Relationship Id="rId27" Type="http://schemas.openxmlformats.org/officeDocument/2006/relationships/image" Target="../media/image7.png"/><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Relationship Id="rId15" Type="http://schemas.openxmlformats.org/officeDocument/2006/relationships/slideLayout" Target="../slideLayouts/slideLayout25.xml"/><Relationship Id="rId16" Type="http://schemas.openxmlformats.org/officeDocument/2006/relationships/slideLayout" Target="../slideLayouts/slideLayout26.xml"/><Relationship Id="rId17" Type="http://schemas.openxmlformats.org/officeDocument/2006/relationships/slideLayout" Target="../slideLayouts/slideLayout27.xml"/><Relationship Id="rId18" Type="http://schemas.openxmlformats.org/officeDocument/2006/relationships/slideLayout" Target="../slideLayouts/slideLayout28.xml"/><Relationship Id="rId19" Type="http://schemas.openxmlformats.org/officeDocument/2006/relationships/slideLayout" Target="../slideLayouts/slideLayout29.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20" Type="http://schemas.openxmlformats.org/officeDocument/2006/relationships/slideLayout" Target="../slideLayouts/slideLayout54.xml"/><Relationship Id="rId21" Type="http://schemas.openxmlformats.org/officeDocument/2006/relationships/slideLayout" Target="../slideLayouts/slideLayout55.xml"/><Relationship Id="rId22" Type="http://schemas.openxmlformats.org/officeDocument/2006/relationships/slideLayout" Target="../slideLayouts/slideLayout56.xml"/><Relationship Id="rId23" Type="http://schemas.openxmlformats.org/officeDocument/2006/relationships/slideLayout" Target="../slideLayouts/slideLayout57.xml"/><Relationship Id="rId24" Type="http://schemas.openxmlformats.org/officeDocument/2006/relationships/slideLayout" Target="../slideLayouts/slideLayout58.xml"/><Relationship Id="rId25" Type="http://schemas.openxmlformats.org/officeDocument/2006/relationships/theme" Target="../theme/theme3.xml"/><Relationship Id="rId26" Type="http://schemas.openxmlformats.org/officeDocument/2006/relationships/image" Target="../media/image6.png"/><Relationship Id="rId27" Type="http://schemas.openxmlformats.org/officeDocument/2006/relationships/image" Target="../media/image7.png"/><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slideLayout" Target="../slideLayouts/slideLayout52.xml"/><Relationship Id="rId19" Type="http://schemas.openxmlformats.org/officeDocument/2006/relationships/slideLayout" Target="../slideLayouts/slideLayout5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7.xml"/><Relationship Id="rId20" Type="http://schemas.openxmlformats.org/officeDocument/2006/relationships/slideLayout" Target="../slideLayouts/slideLayout78.xml"/><Relationship Id="rId21" Type="http://schemas.openxmlformats.org/officeDocument/2006/relationships/slideLayout" Target="../slideLayouts/slideLayout79.xml"/><Relationship Id="rId22" Type="http://schemas.openxmlformats.org/officeDocument/2006/relationships/slideLayout" Target="../slideLayouts/slideLayout80.xml"/><Relationship Id="rId23" Type="http://schemas.openxmlformats.org/officeDocument/2006/relationships/slideLayout" Target="../slideLayouts/slideLayout81.xml"/><Relationship Id="rId24" Type="http://schemas.openxmlformats.org/officeDocument/2006/relationships/slideLayout" Target="../slideLayouts/slideLayout82.xml"/><Relationship Id="rId25" Type="http://schemas.openxmlformats.org/officeDocument/2006/relationships/theme" Target="../theme/theme4.xml"/><Relationship Id="rId26" Type="http://schemas.openxmlformats.org/officeDocument/2006/relationships/image" Target="../media/image6.png"/><Relationship Id="rId27" Type="http://schemas.openxmlformats.org/officeDocument/2006/relationships/image" Target="../media/image7.png"/><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Relationship Id="rId15" Type="http://schemas.openxmlformats.org/officeDocument/2006/relationships/slideLayout" Target="../slideLayouts/slideLayout73.xml"/><Relationship Id="rId16" Type="http://schemas.openxmlformats.org/officeDocument/2006/relationships/slideLayout" Target="../slideLayouts/slideLayout74.xml"/><Relationship Id="rId17" Type="http://schemas.openxmlformats.org/officeDocument/2006/relationships/slideLayout" Target="../slideLayouts/slideLayout75.xml"/><Relationship Id="rId18" Type="http://schemas.openxmlformats.org/officeDocument/2006/relationships/slideLayout" Target="../slideLayouts/slideLayout76.xml"/><Relationship Id="rId19" Type="http://schemas.openxmlformats.org/officeDocument/2006/relationships/slideLayout" Target="../slideLayouts/slideLayout77.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jpeg"/><Relationship Id="rId1" Type="http://schemas.openxmlformats.org/officeDocument/2006/relationships/slideLayout" Target="../slideLayouts/slideLayout83.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jpeg"/><Relationship Id="rId1" Type="http://schemas.openxmlformats.org/officeDocument/2006/relationships/slideLayout" Target="../slideLayouts/slideLayout84.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jpeg"/><Relationship Id="rId1" Type="http://schemas.openxmlformats.org/officeDocument/2006/relationships/slideLayout" Target="../slideLayouts/slideLayout85.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theme" Target="../theme/theme8.xml"/><Relationship Id="rId3"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theme" Target="../theme/theme9.xml"/><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smtClean="0">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3"/>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smtClean="0"/>
              <a:t>Click to edit Master text styles</a:t>
            </a:r>
          </a:p>
          <a:p>
            <a:pPr lvl="1"/>
            <a:r>
              <a:rPr lang="en-US" dirty="0" smtClean="0"/>
              <a:t>First level bullets</a:t>
            </a:r>
          </a:p>
          <a:p>
            <a:pPr lvl="2"/>
            <a:r>
              <a:rPr lang="en-US" dirty="0" smtClean="0"/>
              <a:t>Second level bullets</a:t>
            </a:r>
          </a:p>
          <a:p>
            <a:pPr lvl="3"/>
            <a:r>
              <a:rPr lang="en-US" dirty="0" smtClean="0"/>
              <a:t>Third level bullets</a:t>
            </a:r>
          </a:p>
          <a:p>
            <a:pPr lvl="4"/>
            <a:r>
              <a:rPr lang="en-US" dirty="0" smtClean="0"/>
              <a:t>Fourth level bullets</a:t>
            </a:r>
            <a:endParaRPr lang="en-US" dirty="0"/>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1200">
                <a:solidFill>
                  <a:srgbClr val="B2B1B1"/>
                </a:solidFill>
                <a:latin typeface="Rockwell" pitchFamily="18" charset="0"/>
                <a:ea typeface="MS PGothic" pitchFamily="34" charset="-128"/>
                <a:cs typeface="Rockwell" pitchFamily="18" charset="0"/>
                <a:sym typeface="Rockwell" pitchFamily="18" charset="0"/>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97820" y="22671"/>
            <a:ext cx="783474" cy="117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6" r:id="rId4"/>
    <p:sldLayoutId id="2147483724" r:id="rId5"/>
    <p:sldLayoutId id="2147483725" r:id="rId6"/>
    <p:sldLayoutId id="2147483719" r:id="rId7"/>
    <p:sldLayoutId id="2147483720" r:id="rId8"/>
    <p:sldLayoutId id="2147484234" r:id="rId9"/>
    <p:sldLayoutId id="2147484235" r:id="rId10"/>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5pPr>
      <a:lvl6pPr marL="4572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6pPr>
      <a:lvl7pPr marL="9144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7pPr>
      <a:lvl8pPr marL="13716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8pPr>
      <a:lvl9pPr marL="18288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9pPr>
    </p:titleStyle>
    <p:bodyStyle>
      <a:lvl1pPr marL="342900" indent="-342900" algn="l" rtl="0" eaLnBrk="1" fontAlgn="base" hangingPunct="1">
        <a:spcBef>
          <a:spcPts val="1200"/>
        </a:spcBef>
        <a:spcAft>
          <a:spcPts val="600"/>
        </a:spcAft>
        <a:buClr>
          <a:srgbClr val="5C5A5A"/>
        </a:buClr>
        <a:buSzPct val="100000"/>
        <a:defRPr sz="2400" b="0">
          <a:solidFill>
            <a:schemeClr val="tx1"/>
          </a:solidFill>
          <a:latin typeface="+mn-lt"/>
          <a:ea typeface="+mn-ea"/>
          <a:cs typeface="+mn-cs"/>
          <a:sym typeface="Rockwell" pitchFamily="18" charset="0"/>
        </a:defRPr>
      </a:lvl1pPr>
      <a:lvl2pPr marL="227013" indent="-219075" algn="l" rtl="0" eaLnBrk="1" fontAlgn="base" hangingPunct="1">
        <a:spcBef>
          <a:spcPts val="600"/>
        </a:spcBef>
        <a:spcAft>
          <a:spcPct val="0"/>
        </a:spcAft>
        <a:buClr>
          <a:srgbClr val="5C5A5A"/>
        </a:buClr>
        <a:buSzPct val="100000"/>
        <a:buFont typeface="Symbol" pitchFamily="18" charset="2"/>
        <a:buChar char=""/>
        <a:tabLst/>
        <a:defRPr sz="1800">
          <a:solidFill>
            <a:schemeClr val="tx1"/>
          </a:solidFill>
          <a:latin typeface="+mn-lt"/>
          <a:ea typeface="+mn-ea"/>
          <a:cs typeface="+mn-cs"/>
          <a:sym typeface="Rockwell" pitchFamily="18" charset="0"/>
        </a:defRPr>
      </a:lvl2pPr>
      <a:lvl3pPr marL="593725" indent="-228600" algn="l" rtl="0" eaLnBrk="1" fontAlgn="base" hangingPunct="1">
        <a:spcBef>
          <a:spcPts val="600"/>
        </a:spcBef>
        <a:spcAft>
          <a:spcPct val="0"/>
        </a:spcAft>
        <a:buClr>
          <a:srgbClr val="5C5A5A"/>
        </a:buClr>
        <a:buSzPct val="100000"/>
        <a:buFont typeface="Arial" pitchFamily="34" charset="0"/>
        <a:buChar char="−"/>
        <a:defRPr sz="1600">
          <a:solidFill>
            <a:schemeClr val="tx1"/>
          </a:solidFill>
          <a:latin typeface="+mn-lt"/>
          <a:ea typeface="+mn-ea"/>
          <a:cs typeface="+mn-cs"/>
          <a:sym typeface="Rockwell" pitchFamily="18" charset="0"/>
        </a:defRPr>
      </a:lvl3pPr>
      <a:lvl4pPr marL="958850" indent="-228600" algn="l" rtl="0" eaLnBrk="1" fontAlgn="base" hangingPunct="1">
        <a:spcBef>
          <a:spcPts val="600"/>
        </a:spcBef>
        <a:spcAft>
          <a:spcPct val="0"/>
        </a:spcAft>
        <a:buClr>
          <a:srgbClr val="5C5A5A"/>
        </a:buClr>
        <a:buSzPct val="80000"/>
        <a:buFont typeface="Wingdings" pitchFamily="2" charset="2"/>
        <a:buChar char="§"/>
        <a:defRPr sz="1400">
          <a:solidFill>
            <a:schemeClr val="tx1"/>
          </a:solidFill>
          <a:latin typeface="+mn-lt"/>
          <a:ea typeface="+mn-ea"/>
          <a:cs typeface="+mn-cs"/>
          <a:sym typeface="Rockwell" pitchFamily="18" charset="0"/>
        </a:defRPr>
      </a:lvl4pPr>
      <a:lvl5pPr marL="1325563" indent="-228600" algn="l" rtl="0" eaLnBrk="1" fontAlgn="base" hangingPunct="1">
        <a:spcBef>
          <a:spcPts val="600"/>
        </a:spcBef>
        <a:spcAft>
          <a:spcPct val="0"/>
        </a:spcAft>
        <a:buClr>
          <a:srgbClr val="5C5A5A"/>
        </a:buClr>
        <a:buSzPct val="85000"/>
        <a:buBlip>
          <a:blip r:embed="rId13"/>
        </a:buBlip>
        <a:defRPr sz="1200">
          <a:solidFill>
            <a:schemeClr val="tx1"/>
          </a:solidFill>
          <a:latin typeface="+mn-lt"/>
          <a:ea typeface="+mn-ea"/>
          <a:cs typeface="+mn-cs"/>
          <a:sym typeface="Rockwell" pitchFamily="18" charset="0"/>
        </a:defRPr>
      </a:lvl5pPr>
      <a:lvl6pPr marL="24765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6pPr>
      <a:lvl7pPr marL="29337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7pPr>
      <a:lvl8pPr marL="33909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8pPr>
      <a:lvl9pPr marL="3848100" indent="-228600" algn="l" rtl="0" eaLnBrk="1" fontAlgn="base" hangingPunct="1">
        <a:spcBef>
          <a:spcPts val="500"/>
        </a:spcBef>
        <a:spcAft>
          <a:spcPct val="0"/>
        </a:spcAft>
        <a:buClr>
          <a:srgbClr val="5C5A5A"/>
        </a:buClr>
        <a:buSzPct val="100000"/>
        <a:buFont typeface="Arial" charset="0"/>
        <a:buChar char="»"/>
        <a:defRPr sz="2000">
          <a:solidFill>
            <a:schemeClr val="tx1"/>
          </a:solidFill>
          <a:latin typeface="+mn-lt"/>
          <a:ea typeface="+mn-ea"/>
          <a:cs typeface="+mn-cs"/>
          <a:sym typeface="Rockwel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smtClean="0">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5"/>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smtClean="0"/>
              <a:t>Click to edit Master text styles</a:t>
            </a:r>
          </a:p>
          <a:p>
            <a:pPr lvl="1"/>
            <a:r>
              <a:rPr lang="en-US" dirty="0" smtClean="0"/>
              <a:t>First level bullets</a:t>
            </a:r>
          </a:p>
          <a:p>
            <a:pPr lvl="2"/>
            <a:r>
              <a:rPr lang="en-US" dirty="0" smtClean="0"/>
              <a:t>Second level bullets</a:t>
            </a:r>
          </a:p>
          <a:p>
            <a:pPr lvl="3"/>
            <a:r>
              <a:rPr lang="en-US" dirty="0" smtClean="0"/>
              <a:t>Third level bullets</a:t>
            </a:r>
          </a:p>
          <a:p>
            <a:pPr lvl="4"/>
            <a:r>
              <a:rPr lang="en-US" dirty="0" smtClean="0"/>
              <a:t>Fourth level bullets</a:t>
            </a:r>
            <a:endParaRPr lang="en-US" dirty="0"/>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B2B1B1"/>
                </a:solidFill>
                <a:latin typeface="Rockwell" pitchFamily="18" charset="0"/>
                <a:ea typeface="MS PGothic" pitchFamily="34" charset="-128"/>
                <a:cs typeface="Rockwell" pitchFamily="18" charset="0"/>
                <a:sym typeface="Rockwell" pitchFamily="18" charset="0"/>
              </a:defRPr>
            </a:lvl1pPr>
            <a:lvl2pPr marL="557213" indent="-214313" eaLnBrk="0" hangingPunct="0">
              <a:defRPr sz="2400">
                <a:solidFill>
                  <a:srgbClr val="000000"/>
                </a:solidFill>
                <a:latin typeface="Gill Sans"/>
                <a:ea typeface="ヒラギノ角ゴ ProN W3"/>
                <a:cs typeface="ヒラギノ角ゴ ProN W3"/>
                <a:sym typeface="Gill Sans"/>
              </a:defRPr>
            </a:lvl2pPr>
            <a:lvl3pPr marL="857250" indent="-171450" eaLnBrk="0" hangingPunct="0">
              <a:defRPr sz="2400">
                <a:solidFill>
                  <a:srgbClr val="000000"/>
                </a:solidFill>
                <a:latin typeface="Gill Sans"/>
                <a:ea typeface="ヒラギノ角ゴ ProN W3"/>
                <a:cs typeface="ヒラギノ角ゴ ProN W3"/>
                <a:sym typeface="Gill Sans"/>
              </a:defRPr>
            </a:lvl3pPr>
            <a:lvl4pPr marL="1200150" indent="-171450" eaLnBrk="0" hangingPunct="0">
              <a:defRPr sz="2400">
                <a:solidFill>
                  <a:srgbClr val="000000"/>
                </a:solidFill>
                <a:latin typeface="Gill Sans"/>
                <a:ea typeface="ヒラギノ角ゴ ProN W3"/>
                <a:cs typeface="ヒラギノ角ゴ ProN W3"/>
                <a:sym typeface="Gill Sans"/>
              </a:defRPr>
            </a:lvl4pPr>
            <a:lvl5pPr marL="1543050" indent="-171450" eaLnBrk="0" hangingPunct="0">
              <a:defRPr sz="2400">
                <a:solidFill>
                  <a:srgbClr val="000000"/>
                </a:solidFill>
                <a:latin typeface="Gill Sans"/>
                <a:ea typeface="ヒラギノ角ゴ ProN W3"/>
                <a:cs typeface="ヒラギノ角ゴ ProN W3"/>
                <a:sym typeface="Gill Sans"/>
              </a:defRPr>
            </a:lvl5pPr>
            <a:lvl6pPr marL="18859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6pPr>
            <a:lvl7pPr marL="22288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7pPr>
            <a:lvl8pPr marL="25717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8pPr>
            <a:lvl9pPr marL="29146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sz="2400">
              <a:ea typeface="+mn-ea"/>
              <a:cs typeface="+mn-cs"/>
            </a:endParaRPr>
          </a:p>
        </p:txBody>
      </p:sp>
    </p:spTree>
    <p:extLst>
      <p:ext uri="{BB962C8B-B14F-4D97-AF65-F5344CB8AC3E}">
        <p14:creationId xmlns:p14="http://schemas.microsoft.com/office/powerpoint/2010/main" val="3014438038"/>
      </p:ext>
    </p:extLst>
  </p:cSld>
  <p:clrMap bg1="lt1" tx1="dk1" bg2="lt2" tx2="dk2" accent1="accent1" accent2="accent2" accent3="accent3" accent4="accent4" accent5="accent5" accent6="accent6" hlink="hlink" folHlink="folHlink"/>
  <p:sldLayoutIdLst>
    <p:sldLayoutId id="2147484231"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5pPr>
      <a:lvl6pPr marL="3429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6pPr>
      <a:lvl7pPr marL="6858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7pPr>
      <a:lvl8pPr marL="10287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8pPr>
      <a:lvl9pPr marL="13716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9pPr>
    </p:titleStyle>
    <p:bodyStyle>
      <a:lvl1pPr marL="257175" indent="-257175" algn="l" rtl="0" eaLnBrk="1" fontAlgn="base" hangingPunct="1">
        <a:spcBef>
          <a:spcPts val="900"/>
        </a:spcBef>
        <a:spcAft>
          <a:spcPts val="450"/>
        </a:spcAft>
        <a:buClr>
          <a:srgbClr val="5C5A5A"/>
        </a:buClr>
        <a:buSzPct val="100000"/>
        <a:defRPr sz="1800" b="0">
          <a:solidFill>
            <a:schemeClr val="tx1"/>
          </a:solidFill>
          <a:latin typeface="+mn-lt"/>
          <a:ea typeface="+mn-ea"/>
          <a:cs typeface="+mn-cs"/>
          <a:sym typeface="Rockwell" pitchFamily="18" charset="0"/>
        </a:defRPr>
      </a:lvl1pPr>
      <a:lvl2pPr marL="170260" indent="-164306" algn="l" rtl="0" eaLnBrk="1" fontAlgn="base" hangingPunct="1">
        <a:spcBef>
          <a:spcPts val="450"/>
        </a:spcBef>
        <a:spcAft>
          <a:spcPct val="0"/>
        </a:spcAft>
        <a:buClr>
          <a:srgbClr val="5C5A5A"/>
        </a:buClr>
        <a:buSzPct val="100000"/>
        <a:buFont typeface="Symbol" pitchFamily="18" charset="2"/>
        <a:buChar char=""/>
        <a:tabLst/>
        <a:defRPr sz="1350">
          <a:solidFill>
            <a:schemeClr val="tx1"/>
          </a:solidFill>
          <a:latin typeface="+mn-lt"/>
          <a:ea typeface="+mn-ea"/>
          <a:cs typeface="+mn-cs"/>
          <a:sym typeface="Rockwell" pitchFamily="18" charset="0"/>
        </a:defRPr>
      </a:lvl2pPr>
      <a:lvl3pPr marL="445294" indent="-171450" algn="l" rtl="0" eaLnBrk="1" fontAlgn="base" hangingPunct="1">
        <a:spcBef>
          <a:spcPts val="450"/>
        </a:spcBef>
        <a:spcAft>
          <a:spcPct val="0"/>
        </a:spcAft>
        <a:buClr>
          <a:srgbClr val="5C5A5A"/>
        </a:buClr>
        <a:buSzPct val="100000"/>
        <a:buFont typeface="Arial" pitchFamily="34" charset="0"/>
        <a:buChar char="−"/>
        <a:defRPr sz="1200">
          <a:solidFill>
            <a:schemeClr val="tx1"/>
          </a:solidFill>
          <a:latin typeface="+mn-lt"/>
          <a:ea typeface="+mn-ea"/>
          <a:cs typeface="+mn-cs"/>
          <a:sym typeface="Rockwell" pitchFamily="18" charset="0"/>
        </a:defRPr>
      </a:lvl3pPr>
      <a:lvl4pPr marL="719138" indent="-171450" algn="l" rtl="0" eaLnBrk="1" fontAlgn="base" hangingPunct="1">
        <a:spcBef>
          <a:spcPts val="450"/>
        </a:spcBef>
        <a:spcAft>
          <a:spcPct val="0"/>
        </a:spcAft>
        <a:buClr>
          <a:srgbClr val="5C5A5A"/>
        </a:buClr>
        <a:buSzPct val="80000"/>
        <a:buFont typeface="Wingdings" pitchFamily="2" charset="2"/>
        <a:buChar char="§"/>
        <a:defRPr sz="1050">
          <a:solidFill>
            <a:schemeClr val="tx1"/>
          </a:solidFill>
          <a:latin typeface="+mn-lt"/>
          <a:ea typeface="+mn-ea"/>
          <a:cs typeface="+mn-cs"/>
          <a:sym typeface="Rockwell" pitchFamily="18" charset="0"/>
        </a:defRPr>
      </a:lvl4pPr>
      <a:lvl5pPr marL="994172" indent="-171450" algn="l" rtl="0" eaLnBrk="1" fontAlgn="base" hangingPunct="1">
        <a:spcBef>
          <a:spcPts val="450"/>
        </a:spcBef>
        <a:spcAft>
          <a:spcPct val="0"/>
        </a:spcAft>
        <a:buClr>
          <a:srgbClr val="5C5A5A"/>
        </a:buClr>
        <a:buSzPct val="85000"/>
        <a:buBlip>
          <a:blip r:embed="rId3"/>
        </a:buBlip>
        <a:defRPr sz="900">
          <a:solidFill>
            <a:schemeClr val="tx1"/>
          </a:solidFill>
          <a:latin typeface="+mn-lt"/>
          <a:ea typeface="+mn-ea"/>
          <a:cs typeface="+mn-cs"/>
          <a:sym typeface="Rockwell" pitchFamily="18" charset="0"/>
        </a:defRPr>
      </a:lvl5pPr>
      <a:lvl6pPr marL="18573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6pPr>
      <a:lvl7pPr marL="22002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7pPr>
      <a:lvl8pPr marL="25431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8pPr>
      <a:lvl9pPr marL="28860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34124"/>
            <a:ext cx="9144000" cy="42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en-US" sz="1800" dirty="0">
              <a:solidFill>
                <a:srgbClr val="404040"/>
              </a:solidFill>
              <a:latin typeface="HGPGothicE" charset="-128"/>
              <a:ea typeface="HGPGothicE" charset="-128"/>
            </a:endParaRPr>
          </a:p>
        </p:txBody>
      </p:sp>
      <p:sp>
        <p:nvSpPr>
          <p:cNvPr id="8" name="TextBox 12"/>
          <p:cNvSpPr txBox="1"/>
          <p:nvPr/>
        </p:nvSpPr>
        <p:spPr>
          <a:xfrm>
            <a:off x="536581" y="6593331"/>
            <a:ext cx="2362200"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sp>
        <p:nvSpPr>
          <p:cNvPr id="9" name="TextBox 16"/>
          <p:cNvSpPr txBox="1"/>
          <p:nvPr/>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pic>
        <p:nvPicPr>
          <p:cNvPr id="4" name="図 3"/>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pic>
        <p:nvPicPr>
          <p:cNvPr id="20" name="図 19"/>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 y="5581651"/>
            <a:ext cx="531812" cy="1276350"/>
          </a:xfrm>
          <a:prstGeom prst="rect">
            <a:avLst/>
          </a:prstGeom>
        </p:spPr>
      </p:pic>
      <p:sp>
        <p:nvSpPr>
          <p:cNvPr id="3" name="fl"/>
          <p:cNvSpPr txBox="1"/>
          <p:nvPr userDrawn="1"/>
        </p:nvSpPr>
        <p:spPr>
          <a:xfrm>
            <a:off x="0" y="6520180"/>
            <a:ext cx="9144000" cy="300082"/>
          </a:xfrm>
          <a:prstGeom prst="rect">
            <a:avLst/>
          </a:prstGeom>
          <a:noFill/>
        </p:spPr>
        <p:txBody>
          <a:bodyPr vert="horz" rtlCol="0">
            <a:spAutoFit/>
          </a:bodyPr>
          <a:lstStyle/>
          <a:p>
            <a:pPr fontAlgn="auto">
              <a:spcBef>
                <a:spcPts val="0"/>
              </a:spcBef>
              <a:spcAft>
                <a:spcPts val="0"/>
              </a:spcAft>
            </a:pPr>
            <a:endParaRPr kumimoji="1" lang="en-US" sz="1350">
              <a:solidFill>
                <a:srgbClr val="404040"/>
              </a:solidFill>
              <a:latin typeface="Arial"/>
              <a:cs typeface="+mn-cs"/>
            </a:endParaRPr>
          </a:p>
        </p:txBody>
      </p:sp>
    </p:spTree>
    <p:extLst>
      <p:ext uri="{BB962C8B-B14F-4D97-AF65-F5344CB8AC3E}">
        <p14:creationId xmlns:p14="http://schemas.microsoft.com/office/powerpoint/2010/main" val="175528544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Lst>
  <p:hf hdr="0" dt="0"/>
  <p:txStyles>
    <p:titleStyle>
      <a:lvl1pPr algn="l" defTabSz="457166" rtl="0" eaLnBrk="1" fontAlgn="base" hangingPunct="1">
        <a:spcBef>
          <a:spcPct val="0"/>
        </a:spcBef>
        <a:spcAft>
          <a:spcPct val="0"/>
        </a:spcAft>
        <a:defRPr kumimoji="1" sz="1800" b="0" i="0" kern="1200" spc="150" baseline="0">
          <a:solidFill>
            <a:srgbClr val="404040"/>
          </a:solidFill>
          <a:latin typeface="HGPGothicE" charset="-128"/>
          <a:ea typeface="HGPGothicE" charset="-128"/>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169851" indent="-169851" algn="l" defTabSz="457166" rtl="0" eaLnBrk="1" fontAlgn="base" hangingPunct="1">
        <a:spcBef>
          <a:spcPct val="20000"/>
        </a:spcBef>
        <a:spcAft>
          <a:spcPct val="0"/>
        </a:spcAft>
        <a:buFont typeface="Arial" pitchFamily="34" charset="0"/>
        <a:buChar char="•"/>
        <a:defRPr kumimoji="1" sz="2400" kern="1200">
          <a:solidFill>
            <a:schemeClr val="tx1"/>
          </a:solidFill>
          <a:latin typeface="Arial"/>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34124"/>
            <a:ext cx="9144000" cy="42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en-US" sz="1800" dirty="0">
              <a:solidFill>
                <a:srgbClr val="404040"/>
              </a:solidFill>
              <a:latin typeface="HGPGothicE" charset="-128"/>
              <a:ea typeface="HGPGothicE" charset="-128"/>
            </a:endParaRPr>
          </a:p>
        </p:txBody>
      </p:sp>
      <p:sp>
        <p:nvSpPr>
          <p:cNvPr id="8" name="TextBox 12"/>
          <p:cNvSpPr txBox="1"/>
          <p:nvPr/>
        </p:nvSpPr>
        <p:spPr>
          <a:xfrm>
            <a:off x="536581" y="6593331"/>
            <a:ext cx="2362200"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sp>
        <p:nvSpPr>
          <p:cNvPr id="9" name="TextBox 16"/>
          <p:cNvSpPr txBox="1"/>
          <p:nvPr/>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pic>
        <p:nvPicPr>
          <p:cNvPr id="4" name="図 3"/>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pic>
        <p:nvPicPr>
          <p:cNvPr id="20" name="図 19"/>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 y="5581651"/>
            <a:ext cx="531812" cy="1276350"/>
          </a:xfrm>
          <a:prstGeom prst="rect">
            <a:avLst/>
          </a:prstGeom>
        </p:spPr>
      </p:pic>
      <p:sp>
        <p:nvSpPr>
          <p:cNvPr id="3" name="fl"/>
          <p:cNvSpPr txBox="1"/>
          <p:nvPr userDrawn="1"/>
        </p:nvSpPr>
        <p:spPr>
          <a:xfrm>
            <a:off x="0" y="6520180"/>
            <a:ext cx="9144000" cy="300082"/>
          </a:xfrm>
          <a:prstGeom prst="rect">
            <a:avLst/>
          </a:prstGeom>
          <a:noFill/>
        </p:spPr>
        <p:txBody>
          <a:bodyPr vert="horz" rtlCol="0">
            <a:spAutoFit/>
          </a:bodyPr>
          <a:lstStyle/>
          <a:p>
            <a:pPr fontAlgn="auto">
              <a:spcBef>
                <a:spcPts val="0"/>
              </a:spcBef>
              <a:spcAft>
                <a:spcPts val="0"/>
              </a:spcAft>
            </a:pPr>
            <a:endParaRPr kumimoji="1" lang="en-US" sz="1350">
              <a:solidFill>
                <a:srgbClr val="404040"/>
              </a:solidFill>
              <a:latin typeface="Arial"/>
              <a:cs typeface="+mn-cs"/>
            </a:endParaRPr>
          </a:p>
        </p:txBody>
      </p:sp>
    </p:spTree>
    <p:extLst>
      <p:ext uri="{BB962C8B-B14F-4D97-AF65-F5344CB8AC3E}">
        <p14:creationId xmlns:p14="http://schemas.microsoft.com/office/powerpoint/2010/main" val="312536945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Lst>
  <p:hf hdr="0" dt="0"/>
  <p:txStyles>
    <p:titleStyle>
      <a:lvl1pPr algn="l" defTabSz="457166" rtl="0" eaLnBrk="1" fontAlgn="base" hangingPunct="1">
        <a:spcBef>
          <a:spcPct val="0"/>
        </a:spcBef>
        <a:spcAft>
          <a:spcPct val="0"/>
        </a:spcAft>
        <a:defRPr kumimoji="1" sz="1800" b="0" i="0" kern="1200" spc="150" baseline="0">
          <a:solidFill>
            <a:srgbClr val="404040"/>
          </a:solidFill>
          <a:latin typeface="HGPGothicE" charset="-128"/>
          <a:ea typeface="HGPGothicE" charset="-128"/>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169851" indent="-169851" algn="l" defTabSz="457166" rtl="0" eaLnBrk="1" fontAlgn="base" hangingPunct="1">
        <a:spcBef>
          <a:spcPct val="20000"/>
        </a:spcBef>
        <a:spcAft>
          <a:spcPct val="0"/>
        </a:spcAft>
        <a:buFont typeface="Arial" pitchFamily="34" charset="0"/>
        <a:buChar char="•"/>
        <a:defRPr kumimoji="1" sz="2400" kern="1200">
          <a:solidFill>
            <a:schemeClr val="tx1"/>
          </a:solidFill>
          <a:latin typeface="Arial"/>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34124"/>
            <a:ext cx="9144000" cy="42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en-US" sz="1800" dirty="0">
              <a:solidFill>
                <a:srgbClr val="404040"/>
              </a:solidFill>
              <a:latin typeface="HGPGothicE" charset="-128"/>
              <a:ea typeface="HGPGothicE" charset="-128"/>
            </a:endParaRPr>
          </a:p>
        </p:txBody>
      </p:sp>
      <p:sp>
        <p:nvSpPr>
          <p:cNvPr id="8" name="TextBox 12"/>
          <p:cNvSpPr txBox="1"/>
          <p:nvPr/>
        </p:nvSpPr>
        <p:spPr>
          <a:xfrm>
            <a:off x="536581" y="6593331"/>
            <a:ext cx="2362200" cy="92333"/>
          </a:xfrm>
          <a:prstGeom prst="rect">
            <a:avLst/>
          </a:prstGeom>
          <a:noFill/>
        </p:spPr>
        <p:txBody>
          <a:bodyPr tIns="0" bIns="0">
            <a:spAutoFit/>
          </a:bodyPr>
          <a:lstStyle/>
          <a:p>
            <a:pPr defTabSz="457166" fontAlgn="auto">
              <a:spcBef>
                <a:spcPts val="0"/>
              </a:spcBef>
              <a:spcAft>
                <a:spcPts val="0"/>
              </a:spcAft>
              <a:defRPr/>
            </a:pPr>
            <a:r>
              <a:rPr lang="en-US" altLang="ja-JP" sz="600" dirty="0">
                <a:solidFill>
                  <a:srgbClr val="FFFFFF"/>
                </a:solidFill>
                <a:latin typeface="Arial"/>
                <a:ea typeface="HGPGothicE" charset="-128"/>
                <a:cs typeface="Meiryo UI" pitchFamily="50" charset="-128"/>
              </a:rPr>
              <a:t>© 2017 NTT DATA, Inc.</a:t>
            </a:r>
          </a:p>
        </p:txBody>
      </p:sp>
      <p:sp>
        <p:nvSpPr>
          <p:cNvPr id="9" name="TextBox 16"/>
          <p:cNvSpPr txBox="1"/>
          <p:nvPr/>
        </p:nvSpPr>
        <p:spPr>
          <a:xfrm>
            <a:off x="4320865" y="6551483"/>
            <a:ext cx="502673" cy="138499"/>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kumimoji="1" lang="en-US" sz="900">
                <a:solidFill>
                  <a:srgbClr val="FFFFFF"/>
                </a:solidFill>
                <a:latin typeface="Arial"/>
                <a:ea typeface="HGPGothicE" charset="-128"/>
                <a:cs typeface="HGPGothicE" charset="-128"/>
              </a:rPr>
              <a:pPr algn="ctr" fontAlgn="auto">
                <a:spcBef>
                  <a:spcPts val="0"/>
                </a:spcBef>
                <a:spcAft>
                  <a:spcPts val="0"/>
                </a:spcAft>
                <a:defRPr/>
              </a:pPr>
              <a:t>‹#›</a:t>
            </a:fld>
            <a:endParaRPr kumimoji="1" lang="en-US" sz="900" dirty="0">
              <a:solidFill>
                <a:srgbClr val="FFFFFF"/>
              </a:solidFill>
              <a:latin typeface="Arial"/>
              <a:ea typeface="HGPGothicE" charset="-128"/>
              <a:cs typeface="HGPGothicE" charset="-128"/>
            </a:endParaRPr>
          </a:p>
        </p:txBody>
      </p:sp>
      <p:pic>
        <p:nvPicPr>
          <p:cNvPr id="4" name="図 3"/>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8082391" y="6503752"/>
            <a:ext cx="883763" cy="296174"/>
          </a:xfrm>
          <a:prstGeom prst="rect">
            <a:avLst/>
          </a:prstGeom>
        </p:spPr>
      </p:pic>
      <p:pic>
        <p:nvPicPr>
          <p:cNvPr id="20" name="図 19"/>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 y="5581651"/>
            <a:ext cx="531812" cy="1276350"/>
          </a:xfrm>
          <a:prstGeom prst="rect">
            <a:avLst/>
          </a:prstGeom>
        </p:spPr>
      </p:pic>
      <p:sp>
        <p:nvSpPr>
          <p:cNvPr id="5" name="fl"/>
          <p:cNvSpPr txBox="1"/>
          <p:nvPr userDrawn="1"/>
        </p:nvSpPr>
        <p:spPr>
          <a:xfrm>
            <a:off x="0" y="6520180"/>
            <a:ext cx="9144000" cy="300082"/>
          </a:xfrm>
          <a:prstGeom prst="rect">
            <a:avLst/>
          </a:prstGeom>
          <a:noFill/>
        </p:spPr>
        <p:txBody>
          <a:bodyPr vert="horz" rtlCol="0">
            <a:spAutoFit/>
          </a:bodyPr>
          <a:lstStyle/>
          <a:p>
            <a:pPr fontAlgn="auto">
              <a:spcBef>
                <a:spcPts val="0"/>
              </a:spcBef>
              <a:spcAft>
                <a:spcPts val="0"/>
              </a:spcAft>
            </a:pPr>
            <a:endParaRPr kumimoji="1" lang="en-US" sz="1350">
              <a:solidFill>
                <a:srgbClr val="404040"/>
              </a:solidFill>
              <a:latin typeface="Arial"/>
              <a:cs typeface="+mn-cs"/>
            </a:endParaRPr>
          </a:p>
        </p:txBody>
      </p:sp>
    </p:spTree>
    <p:extLst>
      <p:ext uri="{BB962C8B-B14F-4D97-AF65-F5344CB8AC3E}">
        <p14:creationId xmlns:p14="http://schemas.microsoft.com/office/powerpoint/2010/main" val="161761743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 id="2147484011" r:id="rId24"/>
  </p:sldLayoutIdLst>
  <p:hf hdr="0" dt="0"/>
  <p:txStyles>
    <p:titleStyle>
      <a:lvl1pPr algn="l" defTabSz="457166" rtl="0" eaLnBrk="1" fontAlgn="base" hangingPunct="1">
        <a:spcBef>
          <a:spcPct val="0"/>
        </a:spcBef>
        <a:spcAft>
          <a:spcPct val="0"/>
        </a:spcAft>
        <a:defRPr kumimoji="1" sz="1800" b="0" i="0" kern="1200" spc="150" baseline="0">
          <a:solidFill>
            <a:srgbClr val="404040"/>
          </a:solidFill>
          <a:latin typeface="HGPGothicE" charset="-128"/>
          <a:ea typeface="HGPGothicE" charset="-128"/>
          <a:cs typeface="HGPGothicE" charset="-128"/>
        </a:defRPr>
      </a:lvl1pPr>
      <a:lvl2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2pPr>
      <a:lvl3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3pPr>
      <a:lvl4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4pPr>
      <a:lvl5pPr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5pPr>
      <a:lvl6pPr marL="457166"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6pPr>
      <a:lvl7pPr marL="914333"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7pPr>
      <a:lvl8pPr marL="1371498"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8pPr>
      <a:lvl9pPr marL="1828664" algn="l" defTabSz="457166" rtl="0" eaLnBrk="1" fontAlgn="base" hangingPunct="1">
        <a:spcBef>
          <a:spcPct val="0"/>
        </a:spcBef>
        <a:spcAft>
          <a:spcPct val="0"/>
        </a:spcAft>
        <a:defRPr kumimoji="1" sz="2000">
          <a:solidFill>
            <a:schemeClr val="tx1"/>
          </a:solidFill>
          <a:latin typeface="Arial" pitchFamily="34" charset="0"/>
          <a:ea typeface="HGP創英角ｺﾞｼｯｸUB"/>
          <a:cs typeface="Arial" pitchFamily="34" charset="0"/>
        </a:defRPr>
      </a:lvl9pPr>
    </p:titleStyle>
    <p:bodyStyle>
      <a:lvl1pPr marL="169851" indent="-169851" algn="l" defTabSz="457166" rtl="0" eaLnBrk="1" fontAlgn="base" hangingPunct="1">
        <a:spcBef>
          <a:spcPct val="20000"/>
        </a:spcBef>
        <a:spcAft>
          <a:spcPct val="0"/>
        </a:spcAft>
        <a:buFont typeface="Arial" pitchFamily="34" charset="0"/>
        <a:buChar char="•"/>
        <a:defRPr kumimoji="1" sz="2400" kern="1200">
          <a:solidFill>
            <a:schemeClr val="tx1"/>
          </a:solidFill>
          <a:latin typeface="Arial"/>
          <a:ea typeface="+mn-ea"/>
          <a:cs typeface="Arial"/>
        </a:defRPr>
      </a:lvl1pPr>
      <a:lvl2pPr marL="682574" indent="-225407"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2pPr>
      <a:lvl3pPr marL="1090532" indent="-176200"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3pPr>
      <a:lvl4pPr marL="1544522" indent="-173026"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4pPr>
      <a:lvl5pPr marL="2000100" indent="-171438" algn="l" defTabSz="457166" rtl="0" eaLnBrk="1" fontAlgn="base" hangingPunct="1">
        <a:spcBef>
          <a:spcPct val="20000"/>
        </a:spcBef>
        <a:spcAft>
          <a:spcPct val="0"/>
        </a:spcAft>
        <a:buFont typeface="Arial" pitchFamily="34" charset="0"/>
        <a:buChar char="»"/>
        <a:defRPr kumimoji="1" sz="2000" kern="1200">
          <a:solidFill>
            <a:schemeClr val="tx1"/>
          </a:solidFill>
          <a:latin typeface="Arial"/>
          <a:ea typeface="+mn-ea"/>
          <a:cs typeface="Arial"/>
        </a:defRPr>
      </a:lvl5pPr>
      <a:lvl6pPr marL="2514411"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66" rtl="0" eaLnBrk="1" latinLnBrk="0" hangingPunct="1">
        <a:defRPr kumimoji="1" sz="1800" kern="1200">
          <a:solidFill>
            <a:schemeClr val="tx1"/>
          </a:solidFill>
          <a:latin typeface="+mn-lt"/>
          <a:ea typeface="+mn-ea"/>
          <a:cs typeface="+mn-cs"/>
        </a:defRPr>
      </a:lvl1pPr>
      <a:lvl2pPr marL="457166" algn="l" defTabSz="457166" rtl="0" eaLnBrk="1" latinLnBrk="0" hangingPunct="1">
        <a:defRPr kumimoji="1" sz="1800" kern="1200">
          <a:solidFill>
            <a:schemeClr val="tx1"/>
          </a:solidFill>
          <a:latin typeface="+mn-lt"/>
          <a:ea typeface="+mn-ea"/>
          <a:cs typeface="+mn-cs"/>
        </a:defRPr>
      </a:lvl2pPr>
      <a:lvl3pPr marL="914333" algn="l" defTabSz="457166" rtl="0" eaLnBrk="1" latinLnBrk="0" hangingPunct="1">
        <a:defRPr kumimoji="1" sz="1800" kern="1200">
          <a:solidFill>
            <a:schemeClr val="tx1"/>
          </a:solidFill>
          <a:latin typeface="+mn-lt"/>
          <a:ea typeface="+mn-ea"/>
          <a:cs typeface="+mn-cs"/>
        </a:defRPr>
      </a:lvl3pPr>
      <a:lvl4pPr marL="1371498" algn="l" defTabSz="457166" rtl="0" eaLnBrk="1" latinLnBrk="0" hangingPunct="1">
        <a:defRPr kumimoji="1" sz="1800" kern="1200">
          <a:solidFill>
            <a:schemeClr val="tx1"/>
          </a:solidFill>
          <a:latin typeface="+mn-lt"/>
          <a:ea typeface="+mn-ea"/>
          <a:cs typeface="+mn-cs"/>
        </a:defRPr>
      </a:lvl4pPr>
      <a:lvl5pPr marL="1828664" algn="l" defTabSz="457166" rtl="0" eaLnBrk="1" latinLnBrk="0" hangingPunct="1">
        <a:defRPr kumimoji="1" sz="1800" kern="1200">
          <a:solidFill>
            <a:schemeClr val="tx1"/>
          </a:solidFill>
          <a:latin typeface="+mn-lt"/>
          <a:ea typeface="+mn-ea"/>
          <a:cs typeface="+mn-cs"/>
        </a:defRPr>
      </a:lvl5pPr>
      <a:lvl6pPr marL="2285829" algn="l" defTabSz="457166" rtl="0" eaLnBrk="1" latinLnBrk="0" hangingPunct="1">
        <a:defRPr kumimoji="1" sz="1800" kern="1200">
          <a:solidFill>
            <a:schemeClr val="tx1"/>
          </a:solidFill>
          <a:latin typeface="+mn-lt"/>
          <a:ea typeface="+mn-ea"/>
          <a:cs typeface="+mn-cs"/>
        </a:defRPr>
      </a:lvl6pPr>
      <a:lvl7pPr marL="2742995" algn="l" defTabSz="457166" rtl="0" eaLnBrk="1" latinLnBrk="0" hangingPunct="1">
        <a:defRPr kumimoji="1" sz="1800" kern="1200">
          <a:solidFill>
            <a:schemeClr val="tx1"/>
          </a:solidFill>
          <a:latin typeface="+mn-lt"/>
          <a:ea typeface="+mn-ea"/>
          <a:cs typeface="+mn-cs"/>
        </a:defRPr>
      </a:lvl7pPr>
      <a:lvl8pPr marL="3200160" algn="l" defTabSz="457166" rtl="0" eaLnBrk="1" latinLnBrk="0" hangingPunct="1">
        <a:defRPr kumimoji="1" sz="1800" kern="1200">
          <a:solidFill>
            <a:schemeClr val="tx1"/>
          </a:solidFill>
          <a:latin typeface="+mn-lt"/>
          <a:ea typeface="+mn-ea"/>
          <a:cs typeface="+mn-cs"/>
        </a:defRPr>
      </a:lvl8pPr>
      <a:lvl9pPr marL="3657326" algn="l" defTabSz="457166"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smtClean="0">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5"/>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smtClean="0"/>
              <a:t>Click to edit Master text styles</a:t>
            </a:r>
          </a:p>
          <a:p>
            <a:pPr lvl="1"/>
            <a:r>
              <a:rPr lang="en-US" dirty="0" smtClean="0"/>
              <a:t>First level bullets</a:t>
            </a:r>
          </a:p>
          <a:p>
            <a:pPr lvl="2"/>
            <a:r>
              <a:rPr lang="en-US" dirty="0" smtClean="0"/>
              <a:t>Second level bullets</a:t>
            </a:r>
          </a:p>
          <a:p>
            <a:pPr lvl="3"/>
            <a:r>
              <a:rPr lang="en-US" dirty="0" smtClean="0"/>
              <a:t>Third level bullets</a:t>
            </a:r>
          </a:p>
          <a:p>
            <a:pPr lvl="4"/>
            <a:r>
              <a:rPr lang="en-US" dirty="0" smtClean="0"/>
              <a:t>Fourth level bullets</a:t>
            </a:r>
            <a:endParaRPr lang="en-US" dirty="0"/>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B2B1B1"/>
                </a:solidFill>
                <a:latin typeface="Rockwell" pitchFamily="18" charset="0"/>
                <a:ea typeface="MS PGothic" pitchFamily="34" charset="-128"/>
                <a:cs typeface="Rockwell" pitchFamily="18" charset="0"/>
                <a:sym typeface="Rockwell" pitchFamily="18" charset="0"/>
              </a:defRPr>
            </a:lvl1pPr>
            <a:lvl2pPr marL="557213" indent="-214313" eaLnBrk="0" hangingPunct="0">
              <a:defRPr sz="2400">
                <a:solidFill>
                  <a:srgbClr val="000000"/>
                </a:solidFill>
                <a:latin typeface="Gill Sans"/>
                <a:ea typeface="ヒラギノ角ゴ ProN W3"/>
                <a:cs typeface="ヒラギノ角ゴ ProN W3"/>
                <a:sym typeface="Gill Sans"/>
              </a:defRPr>
            </a:lvl2pPr>
            <a:lvl3pPr marL="857250" indent="-171450" eaLnBrk="0" hangingPunct="0">
              <a:defRPr sz="2400">
                <a:solidFill>
                  <a:srgbClr val="000000"/>
                </a:solidFill>
                <a:latin typeface="Gill Sans"/>
                <a:ea typeface="ヒラギノ角ゴ ProN W3"/>
                <a:cs typeface="ヒラギノ角ゴ ProN W3"/>
                <a:sym typeface="Gill Sans"/>
              </a:defRPr>
            </a:lvl3pPr>
            <a:lvl4pPr marL="1200150" indent="-171450" eaLnBrk="0" hangingPunct="0">
              <a:defRPr sz="2400">
                <a:solidFill>
                  <a:srgbClr val="000000"/>
                </a:solidFill>
                <a:latin typeface="Gill Sans"/>
                <a:ea typeface="ヒラギノ角ゴ ProN W3"/>
                <a:cs typeface="ヒラギノ角ゴ ProN W3"/>
                <a:sym typeface="Gill Sans"/>
              </a:defRPr>
            </a:lvl4pPr>
            <a:lvl5pPr marL="1543050" indent="-171450" eaLnBrk="0" hangingPunct="0">
              <a:defRPr sz="2400">
                <a:solidFill>
                  <a:srgbClr val="000000"/>
                </a:solidFill>
                <a:latin typeface="Gill Sans"/>
                <a:ea typeface="ヒラギノ角ゴ ProN W3"/>
                <a:cs typeface="ヒラギノ角ゴ ProN W3"/>
                <a:sym typeface="Gill Sans"/>
              </a:defRPr>
            </a:lvl5pPr>
            <a:lvl6pPr marL="18859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6pPr>
            <a:lvl7pPr marL="22288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7pPr>
            <a:lvl8pPr marL="25717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8pPr>
            <a:lvl9pPr marL="29146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sz="2400">
              <a:ea typeface="+mn-ea"/>
              <a:cs typeface="+mn-cs"/>
            </a:endParaRPr>
          </a:p>
        </p:txBody>
      </p:sp>
      <p:pic>
        <p:nvPicPr>
          <p:cNvPr id="10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
            <a:ext cx="457198" cy="68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28301155"/>
      </p:ext>
    </p:extLst>
  </p:cSld>
  <p:clrMap bg1="lt1" tx1="dk1" bg2="lt2" tx2="dk2" accent1="accent1" accent2="accent2" accent3="accent3" accent4="accent4" accent5="accent5" accent6="accent6" hlink="hlink" folHlink="folHlink"/>
  <p:sldLayoutIdLst>
    <p:sldLayoutId id="2147484119"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5pPr>
      <a:lvl6pPr marL="3429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6pPr>
      <a:lvl7pPr marL="6858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7pPr>
      <a:lvl8pPr marL="10287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8pPr>
      <a:lvl9pPr marL="13716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9pPr>
    </p:titleStyle>
    <p:bodyStyle>
      <a:lvl1pPr marL="257175" indent="-257175" algn="l" rtl="0" eaLnBrk="1" fontAlgn="base" hangingPunct="1">
        <a:spcBef>
          <a:spcPts val="900"/>
        </a:spcBef>
        <a:spcAft>
          <a:spcPts val="450"/>
        </a:spcAft>
        <a:buClr>
          <a:srgbClr val="5C5A5A"/>
        </a:buClr>
        <a:buSzPct val="100000"/>
        <a:defRPr sz="1800" b="0">
          <a:solidFill>
            <a:schemeClr val="tx1"/>
          </a:solidFill>
          <a:latin typeface="+mn-lt"/>
          <a:ea typeface="+mn-ea"/>
          <a:cs typeface="+mn-cs"/>
          <a:sym typeface="Rockwell" pitchFamily="18" charset="0"/>
        </a:defRPr>
      </a:lvl1pPr>
      <a:lvl2pPr marL="170260" indent="-164306" algn="l" rtl="0" eaLnBrk="1" fontAlgn="base" hangingPunct="1">
        <a:spcBef>
          <a:spcPts val="450"/>
        </a:spcBef>
        <a:spcAft>
          <a:spcPct val="0"/>
        </a:spcAft>
        <a:buClr>
          <a:srgbClr val="5C5A5A"/>
        </a:buClr>
        <a:buSzPct val="100000"/>
        <a:buFont typeface="Symbol" pitchFamily="18" charset="2"/>
        <a:buChar char=""/>
        <a:tabLst/>
        <a:defRPr sz="1350">
          <a:solidFill>
            <a:schemeClr val="tx1"/>
          </a:solidFill>
          <a:latin typeface="+mn-lt"/>
          <a:ea typeface="+mn-ea"/>
          <a:cs typeface="+mn-cs"/>
          <a:sym typeface="Rockwell" pitchFamily="18" charset="0"/>
        </a:defRPr>
      </a:lvl2pPr>
      <a:lvl3pPr marL="445294" indent="-171450" algn="l" rtl="0" eaLnBrk="1" fontAlgn="base" hangingPunct="1">
        <a:spcBef>
          <a:spcPts val="450"/>
        </a:spcBef>
        <a:spcAft>
          <a:spcPct val="0"/>
        </a:spcAft>
        <a:buClr>
          <a:srgbClr val="5C5A5A"/>
        </a:buClr>
        <a:buSzPct val="100000"/>
        <a:buFont typeface="Arial" pitchFamily="34" charset="0"/>
        <a:buChar char="−"/>
        <a:defRPr sz="1200">
          <a:solidFill>
            <a:schemeClr val="tx1"/>
          </a:solidFill>
          <a:latin typeface="+mn-lt"/>
          <a:ea typeface="+mn-ea"/>
          <a:cs typeface="+mn-cs"/>
          <a:sym typeface="Rockwell" pitchFamily="18" charset="0"/>
        </a:defRPr>
      </a:lvl3pPr>
      <a:lvl4pPr marL="719138" indent="-171450" algn="l" rtl="0" eaLnBrk="1" fontAlgn="base" hangingPunct="1">
        <a:spcBef>
          <a:spcPts val="450"/>
        </a:spcBef>
        <a:spcAft>
          <a:spcPct val="0"/>
        </a:spcAft>
        <a:buClr>
          <a:srgbClr val="5C5A5A"/>
        </a:buClr>
        <a:buSzPct val="80000"/>
        <a:buFont typeface="Wingdings" pitchFamily="2" charset="2"/>
        <a:buChar char="§"/>
        <a:defRPr sz="1050">
          <a:solidFill>
            <a:schemeClr val="tx1"/>
          </a:solidFill>
          <a:latin typeface="+mn-lt"/>
          <a:ea typeface="+mn-ea"/>
          <a:cs typeface="+mn-cs"/>
          <a:sym typeface="Rockwell" pitchFamily="18" charset="0"/>
        </a:defRPr>
      </a:lvl4pPr>
      <a:lvl5pPr marL="994172" indent="-171450" algn="l" rtl="0" eaLnBrk="1" fontAlgn="base" hangingPunct="1">
        <a:spcBef>
          <a:spcPts val="450"/>
        </a:spcBef>
        <a:spcAft>
          <a:spcPct val="0"/>
        </a:spcAft>
        <a:buClr>
          <a:srgbClr val="5C5A5A"/>
        </a:buClr>
        <a:buSzPct val="85000"/>
        <a:buBlip>
          <a:blip r:embed="rId4"/>
        </a:buBlip>
        <a:defRPr sz="900">
          <a:solidFill>
            <a:schemeClr val="tx1"/>
          </a:solidFill>
          <a:latin typeface="+mn-lt"/>
          <a:ea typeface="+mn-ea"/>
          <a:cs typeface="+mn-cs"/>
          <a:sym typeface="Rockwell" pitchFamily="18" charset="0"/>
        </a:defRPr>
      </a:lvl5pPr>
      <a:lvl6pPr marL="18573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6pPr>
      <a:lvl7pPr marL="22002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7pPr>
      <a:lvl8pPr marL="25431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8pPr>
      <a:lvl9pPr marL="28860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smtClean="0">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5"/>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smtClean="0"/>
              <a:t>Click to edit Master text styles</a:t>
            </a:r>
          </a:p>
          <a:p>
            <a:pPr lvl="1"/>
            <a:r>
              <a:rPr lang="en-US" dirty="0" smtClean="0"/>
              <a:t>First level bullets</a:t>
            </a:r>
          </a:p>
          <a:p>
            <a:pPr lvl="2"/>
            <a:r>
              <a:rPr lang="en-US" dirty="0" smtClean="0"/>
              <a:t>Second level bullets</a:t>
            </a:r>
          </a:p>
          <a:p>
            <a:pPr lvl="3"/>
            <a:r>
              <a:rPr lang="en-US" dirty="0" smtClean="0"/>
              <a:t>Third level bullets</a:t>
            </a:r>
          </a:p>
          <a:p>
            <a:pPr lvl="4"/>
            <a:r>
              <a:rPr lang="en-US" dirty="0" smtClean="0"/>
              <a:t>Fourth level bullets</a:t>
            </a:r>
            <a:endParaRPr lang="en-US" dirty="0"/>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B2B1B1"/>
                </a:solidFill>
                <a:latin typeface="Rockwell" pitchFamily="18" charset="0"/>
                <a:ea typeface="MS PGothic" pitchFamily="34" charset="-128"/>
                <a:cs typeface="Rockwell" pitchFamily="18" charset="0"/>
                <a:sym typeface="Rockwell" pitchFamily="18" charset="0"/>
              </a:defRPr>
            </a:lvl1pPr>
            <a:lvl2pPr marL="557213" indent="-214313" eaLnBrk="0" hangingPunct="0">
              <a:defRPr sz="2400">
                <a:solidFill>
                  <a:srgbClr val="000000"/>
                </a:solidFill>
                <a:latin typeface="Gill Sans"/>
                <a:ea typeface="ヒラギノ角ゴ ProN W3"/>
                <a:cs typeface="ヒラギノ角ゴ ProN W3"/>
                <a:sym typeface="Gill Sans"/>
              </a:defRPr>
            </a:lvl2pPr>
            <a:lvl3pPr marL="857250" indent="-171450" eaLnBrk="0" hangingPunct="0">
              <a:defRPr sz="2400">
                <a:solidFill>
                  <a:srgbClr val="000000"/>
                </a:solidFill>
                <a:latin typeface="Gill Sans"/>
                <a:ea typeface="ヒラギノ角ゴ ProN W3"/>
                <a:cs typeface="ヒラギノ角ゴ ProN W3"/>
                <a:sym typeface="Gill Sans"/>
              </a:defRPr>
            </a:lvl3pPr>
            <a:lvl4pPr marL="1200150" indent="-171450" eaLnBrk="0" hangingPunct="0">
              <a:defRPr sz="2400">
                <a:solidFill>
                  <a:srgbClr val="000000"/>
                </a:solidFill>
                <a:latin typeface="Gill Sans"/>
                <a:ea typeface="ヒラギノ角ゴ ProN W3"/>
                <a:cs typeface="ヒラギノ角ゴ ProN W3"/>
                <a:sym typeface="Gill Sans"/>
              </a:defRPr>
            </a:lvl4pPr>
            <a:lvl5pPr marL="1543050" indent="-171450" eaLnBrk="0" hangingPunct="0">
              <a:defRPr sz="2400">
                <a:solidFill>
                  <a:srgbClr val="000000"/>
                </a:solidFill>
                <a:latin typeface="Gill Sans"/>
                <a:ea typeface="ヒラギノ角ゴ ProN W3"/>
                <a:cs typeface="ヒラギノ角ゴ ProN W3"/>
                <a:sym typeface="Gill Sans"/>
              </a:defRPr>
            </a:lvl5pPr>
            <a:lvl6pPr marL="18859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6pPr>
            <a:lvl7pPr marL="22288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7pPr>
            <a:lvl8pPr marL="25717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8pPr>
            <a:lvl9pPr marL="29146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sz="2400">
              <a:ea typeface="+mn-ea"/>
              <a:cs typeface="+mn-cs"/>
            </a:endParaRPr>
          </a:p>
        </p:txBody>
      </p:sp>
      <p:pic>
        <p:nvPicPr>
          <p:cNvPr id="10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
            <a:ext cx="457198" cy="68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72140787"/>
      </p:ext>
    </p:extLst>
  </p:cSld>
  <p:clrMap bg1="lt1" tx1="dk1" bg2="lt2" tx2="dk2" accent1="accent1" accent2="accent2" accent3="accent3" accent4="accent4" accent5="accent5" accent6="accent6" hlink="hlink" folHlink="folHlink"/>
  <p:sldLayoutIdLst>
    <p:sldLayoutId id="2147484121"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5pPr>
      <a:lvl6pPr marL="3429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6pPr>
      <a:lvl7pPr marL="6858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7pPr>
      <a:lvl8pPr marL="10287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8pPr>
      <a:lvl9pPr marL="13716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9pPr>
    </p:titleStyle>
    <p:bodyStyle>
      <a:lvl1pPr marL="257175" indent="-257175" algn="l" rtl="0" eaLnBrk="1" fontAlgn="base" hangingPunct="1">
        <a:spcBef>
          <a:spcPts val="900"/>
        </a:spcBef>
        <a:spcAft>
          <a:spcPts val="450"/>
        </a:spcAft>
        <a:buClr>
          <a:srgbClr val="5C5A5A"/>
        </a:buClr>
        <a:buSzPct val="100000"/>
        <a:defRPr sz="1800" b="0">
          <a:solidFill>
            <a:schemeClr val="tx1"/>
          </a:solidFill>
          <a:latin typeface="+mn-lt"/>
          <a:ea typeface="+mn-ea"/>
          <a:cs typeface="+mn-cs"/>
          <a:sym typeface="Rockwell" pitchFamily="18" charset="0"/>
        </a:defRPr>
      </a:lvl1pPr>
      <a:lvl2pPr marL="170260" indent="-164306" algn="l" rtl="0" eaLnBrk="1" fontAlgn="base" hangingPunct="1">
        <a:spcBef>
          <a:spcPts val="450"/>
        </a:spcBef>
        <a:spcAft>
          <a:spcPct val="0"/>
        </a:spcAft>
        <a:buClr>
          <a:srgbClr val="5C5A5A"/>
        </a:buClr>
        <a:buSzPct val="100000"/>
        <a:buFont typeface="Symbol" pitchFamily="18" charset="2"/>
        <a:buChar char=""/>
        <a:tabLst/>
        <a:defRPr sz="1350">
          <a:solidFill>
            <a:schemeClr val="tx1"/>
          </a:solidFill>
          <a:latin typeface="+mn-lt"/>
          <a:ea typeface="+mn-ea"/>
          <a:cs typeface="+mn-cs"/>
          <a:sym typeface="Rockwell" pitchFamily="18" charset="0"/>
        </a:defRPr>
      </a:lvl2pPr>
      <a:lvl3pPr marL="445294" indent="-171450" algn="l" rtl="0" eaLnBrk="1" fontAlgn="base" hangingPunct="1">
        <a:spcBef>
          <a:spcPts val="450"/>
        </a:spcBef>
        <a:spcAft>
          <a:spcPct val="0"/>
        </a:spcAft>
        <a:buClr>
          <a:srgbClr val="5C5A5A"/>
        </a:buClr>
        <a:buSzPct val="100000"/>
        <a:buFont typeface="Arial" pitchFamily="34" charset="0"/>
        <a:buChar char="−"/>
        <a:defRPr sz="1200">
          <a:solidFill>
            <a:schemeClr val="tx1"/>
          </a:solidFill>
          <a:latin typeface="+mn-lt"/>
          <a:ea typeface="+mn-ea"/>
          <a:cs typeface="+mn-cs"/>
          <a:sym typeface="Rockwell" pitchFamily="18" charset="0"/>
        </a:defRPr>
      </a:lvl3pPr>
      <a:lvl4pPr marL="719138" indent="-171450" algn="l" rtl="0" eaLnBrk="1" fontAlgn="base" hangingPunct="1">
        <a:spcBef>
          <a:spcPts val="450"/>
        </a:spcBef>
        <a:spcAft>
          <a:spcPct val="0"/>
        </a:spcAft>
        <a:buClr>
          <a:srgbClr val="5C5A5A"/>
        </a:buClr>
        <a:buSzPct val="80000"/>
        <a:buFont typeface="Wingdings" pitchFamily="2" charset="2"/>
        <a:buChar char="§"/>
        <a:defRPr sz="1050">
          <a:solidFill>
            <a:schemeClr val="tx1"/>
          </a:solidFill>
          <a:latin typeface="+mn-lt"/>
          <a:ea typeface="+mn-ea"/>
          <a:cs typeface="+mn-cs"/>
          <a:sym typeface="Rockwell" pitchFamily="18" charset="0"/>
        </a:defRPr>
      </a:lvl4pPr>
      <a:lvl5pPr marL="994172" indent="-171450" algn="l" rtl="0" eaLnBrk="1" fontAlgn="base" hangingPunct="1">
        <a:spcBef>
          <a:spcPts val="450"/>
        </a:spcBef>
        <a:spcAft>
          <a:spcPct val="0"/>
        </a:spcAft>
        <a:buClr>
          <a:srgbClr val="5C5A5A"/>
        </a:buClr>
        <a:buSzPct val="85000"/>
        <a:buBlip>
          <a:blip r:embed="rId4"/>
        </a:buBlip>
        <a:defRPr sz="900">
          <a:solidFill>
            <a:schemeClr val="tx1"/>
          </a:solidFill>
          <a:latin typeface="+mn-lt"/>
          <a:ea typeface="+mn-ea"/>
          <a:cs typeface="+mn-cs"/>
          <a:sym typeface="Rockwell" pitchFamily="18" charset="0"/>
        </a:defRPr>
      </a:lvl5pPr>
      <a:lvl6pPr marL="18573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6pPr>
      <a:lvl7pPr marL="22002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7pPr>
      <a:lvl8pPr marL="25431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8pPr>
      <a:lvl9pPr marL="28860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smtClean="0">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5"/>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smtClean="0"/>
              <a:t>Click to edit Master text styles</a:t>
            </a:r>
          </a:p>
          <a:p>
            <a:pPr lvl="1"/>
            <a:r>
              <a:rPr lang="en-US" dirty="0" smtClean="0"/>
              <a:t>First level bullets</a:t>
            </a:r>
          </a:p>
          <a:p>
            <a:pPr lvl="2"/>
            <a:r>
              <a:rPr lang="en-US" dirty="0" smtClean="0"/>
              <a:t>Second level bullets</a:t>
            </a:r>
          </a:p>
          <a:p>
            <a:pPr lvl="3"/>
            <a:r>
              <a:rPr lang="en-US" dirty="0" smtClean="0"/>
              <a:t>Third level bullets</a:t>
            </a:r>
          </a:p>
          <a:p>
            <a:pPr lvl="4"/>
            <a:r>
              <a:rPr lang="en-US" dirty="0" smtClean="0"/>
              <a:t>Fourth level bullets</a:t>
            </a:r>
            <a:endParaRPr lang="en-US" dirty="0"/>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B2B1B1"/>
                </a:solidFill>
                <a:latin typeface="Rockwell" pitchFamily="18" charset="0"/>
                <a:ea typeface="MS PGothic" pitchFamily="34" charset="-128"/>
                <a:cs typeface="Rockwell" pitchFamily="18" charset="0"/>
                <a:sym typeface="Rockwell" pitchFamily="18" charset="0"/>
              </a:defRPr>
            </a:lvl1pPr>
            <a:lvl2pPr marL="557213" indent="-214313" eaLnBrk="0" hangingPunct="0">
              <a:defRPr sz="2400">
                <a:solidFill>
                  <a:srgbClr val="000000"/>
                </a:solidFill>
                <a:latin typeface="Gill Sans"/>
                <a:ea typeface="ヒラギノ角ゴ ProN W3"/>
                <a:cs typeface="ヒラギノ角ゴ ProN W3"/>
                <a:sym typeface="Gill Sans"/>
              </a:defRPr>
            </a:lvl2pPr>
            <a:lvl3pPr marL="857250" indent="-171450" eaLnBrk="0" hangingPunct="0">
              <a:defRPr sz="2400">
                <a:solidFill>
                  <a:srgbClr val="000000"/>
                </a:solidFill>
                <a:latin typeface="Gill Sans"/>
                <a:ea typeface="ヒラギノ角ゴ ProN W3"/>
                <a:cs typeface="ヒラギノ角ゴ ProN W3"/>
                <a:sym typeface="Gill Sans"/>
              </a:defRPr>
            </a:lvl3pPr>
            <a:lvl4pPr marL="1200150" indent="-171450" eaLnBrk="0" hangingPunct="0">
              <a:defRPr sz="2400">
                <a:solidFill>
                  <a:srgbClr val="000000"/>
                </a:solidFill>
                <a:latin typeface="Gill Sans"/>
                <a:ea typeface="ヒラギノ角ゴ ProN W3"/>
                <a:cs typeface="ヒラギノ角ゴ ProN W3"/>
                <a:sym typeface="Gill Sans"/>
              </a:defRPr>
            </a:lvl4pPr>
            <a:lvl5pPr marL="1543050" indent="-171450" eaLnBrk="0" hangingPunct="0">
              <a:defRPr sz="2400">
                <a:solidFill>
                  <a:srgbClr val="000000"/>
                </a:solidFill>
                <a:latin typeface="Gill Sans"/>
                <a:ea typeface="ヒラギノ角ゴ ProN W3"/>
                <a:cs typeface="ヒラギノ角ゴ ProN W3"/>
                <a:sym typeface="Gill Sans"/>
              </a:defRPr>
            </a:lvl5pPr>
            <a:lvl6pPr marL="18859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6pPr>
            <a:lvl7pPr marL="22288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7pPr>
            <a:lvl8pPr marL="25717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8pPr>
            <a:lvl9pPr marL="29146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sz="2400">
              <a:ea typeface="+mn-ea"/>
              <a:cs typeface="+mn-cs"/>
            </a:endParaRPr>
          </a:p>
        </p:txBody>
      </p:sp>
      <p:pic>
        <p:nvPicPr>
          <p:cNvPr id="10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2"/>
            <a:ext cx="457198" cy="68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4884925"/>
      </p:ext>
    </p:extLst>
  </p:cSld>
  <p:clrMap bg1="lt1" tx1="dk1" bg2="lt2" tx2="dk2" accent1="accent1" accent2="accent2" accent3="accent3" accent4="accent4" accent5="accent5" accent6="accent6" hlink="hlink" folHlink="folHlink"/>
  <p:sldLayoutIdLst>
    <p:sldLayoutId id="2147484153"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5pPr>
      <a:lvl6pPr marL="3429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6pPr>
      <a:lvl7pPr marL="6858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7pPr>
      <a:lvl8pPr marL="10287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8pPr>
      <a:lvl9pPr marL="13716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9pPr>
    </p:titleStyle>
    <p:bodyStyle>
      <a:lvl1pPr marL="257175" indent="-257175" algn="l" rtl="0" eaLnBrk="1" fontAlgn="base" hangingPunct="1">
        <a:spcBef>
          <a:spcPts val="900"/>
        </a:spcBef>
        <a:spcAft>
          <a:spcPts val="450"/>
        </a:spcAft>
        <a:buClr>
          <a:srgbClr val="5C5A5A"/>
        </a:buClr>
        <a:buSzPct val="100000"/>
        <a:defRPr sz="1800" b="0">
          <a:solidFill>
            <a:schemeClr val="tx1"/>
          </a:solidFill>
          <a:latin typeface="+mn-lt"/>
          <a:ea typeface="+mn-ea"/>
          <a:cs typeface="+mn-cs"/>
          <a:sym typeface="Rockwell" pitchFamily="18" charset="0"/>
        </a:defRPr>
      </a:lvl1pPr>
      <a:lvl2pPr marL="170260" indent="-164306" algn="l" rtl="0" eaLnBrk="1" fontAlgn="base" hangingPunct="1">
        <a:spcBef>
          <a:spcPts val="450"/>
        </a:spcBef>
        <a:spcAft>
          <a:spcPct val="0"/>
        </a:spcAft>
        <a:buClr>
          <a:srgbClr val="5C5A5A"/>
        </a:buClr>
        <a:buSzPct val="100000"/>
        <a:buFont typeface="Symbol" pitchFamily="18" charset="2"/>
        <a:buChar char=""/>
        <a:tabLst/>
        <a:defRPr sz="1350">
          <a:solidFill>
            <a:schemeClr val="tx1"/>
          </a:solidFill>
          <a:latin typeface="+mn-lt"/>
          <a:ea typeface="+mn-ea"/>
          <a:cs typeface="+mn-cs"/>
          <a:sym typeface="Rockwell" pitchFamily="18" charset="0"/>
        </a:defRPr>
      </a:lvl2pPr>
      <a:lvl3pPr marL="445294" indent="-171450" algn="l" rtl="0" eaLnBrk="1" fontAlgn="base" hangingPunct="1">
        <a:spcBef>
          <a:spcPts val="450"/>
        </a:spcBef>
        <a:spcAft>
          <a:spcPct val="0"/>
        </a:spcAft>
        <a:buClr>
          <a:srgbClr val="5C5A5A"/>
        </a:buClr>
        <a:buSzPct val="100000"/>
        <a:buFont typeface="Arial" pitchFamily="34" charset="0"/>
        <a:buChar char="−"/>
        <a:defRPr sz="1200">
          <a:solidFill>
            <a:schemeClr val="tx1"/>
          </a:solidFill>
          <a:latin typeface="+mn-lt"/>
          <a:ea typeface="+mn-ea"/>
          <a:cs typeface="+mn-cs"/>
          <a:sym typeface="Rockwell" pitchFamily="18" charset="0"/>
        </a:defRPr>
      </a:lvl3pPr>
      <a:lvl4pPr marL="719138" indent="-171450" algn="l" rtl="0" eaLnBrk="1" fontAlgn="base" hangingPunct="1">
        <a:spcBef>
          <a:spcPts val="450"/>
        </a:spcBef>
        <a:spcAft>
          <a:spcPct val="0"/>
        </a:spcAft>
        <a:buClr>
          <a:srgbClr val="5C5A5A"/>
        </a:buClr>
        <a:buSzPct val="80000"/>
        <a:buFont typeface="Wingdings" pitchFamily="2" charset="2"/>
        <a:buChar char="§"/>
        <a:defRPr sz="1050">
          <a:solidFill>
            <a:schemeClr val="tx1"/>
          </a:solidFill>
          <a:latin typeface="+mn-lt"/>
          <a:ea typeface="+mn-ea"/>
          <a:cs typeface="+mn-cs"/>
          <a:sym typeface="Rockwell" pitchFamily="18" charset="0"/>
        </a:defRPr>
      </a:lvl4pPr>
      <a:lvl5pPr marL="994172" indent="-171450" algn="l" rtl="0" eaLnBrk="1" fontAlgn="base" hangingPunct="1">
        <a:spcBef>
          <a:spcPts val="450"/>
        </a:spcBef>
        <a:spcAft>
          <a:spcPct val="0"/>
        </a:spcAft>
        <a:buClr>
          <a:srgbClr val="5C5A5A"/>
        </a:buClr>
        <a:buSzPct val="85000"/>
        <a:buBlip>
          <a:blip r:embed="rId4"/>
        </a:buBlip>
        <a:defRPr sz="900">
          <a:solidFill>
            <a:schemeClr val="tx1"/>
          </a:solidFill>
          <a:latin typeface="+mn-lt"/>
          <a:ea typeface="+mn-ea"/>
          <a:cs typeface="+mn-cs"/>
          <a:sym typeface="Rockwell" pitchFamily="18" charset="0"/>
        </a:defRPr>
      </a:lvl5pPr>
      <a:lvl6pPr marL="18573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6pPr>
      <a:lvl7pPr marL="22002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7pPr>
      <a:lvl8pPr marL="25431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8pPr>
      <a:lvl9pPr marL="28860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smtClean="0">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5"/>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smtClean="0"/>
              <a:t>Click to edit Master text styles</a:t>
            </a:r>
          </a:p>
          <a:p>
            <a:pPr lvl="1"/>
            <a:r>
              <a:rPr lang="en-US" dirty="0" smtClean="0"/>
              <a:t>First level bullets</a:t>
            </a:r>
          </a:p>
          <a:p>
            <a:pPr lvl="2"/>
            <a:r>
              <a:rPr lang="en-US" dirty="0" smtClean="0"/>
              <a:t>Second level bullets</a:t>
            </a:r>
          </a:p>
          <a:p>
            <a:pPr lvl="3"/>
            <a:r>
              <a:rPr lang="en-US" dirty="0" smtClean="0"/>
              <a:t>Third level bullets</a:t>
            </a:r>
          </a:p>
          <a:p>
            <a:pPr lvl="4"/>
            <a:r>
              <a:rPr lang="en-US" dirty="0" smtClean="0"/>
              <a:t>Fourth level bullets</a:t>
            </a:r>
            <a:endParaRPr lang="en-US" dirty="0"/>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B2B1B1"/>
                </a:solidFill>
                <a:latin typeface="Rockwell" pitchFamily="18" charset="0"/>
                <a:ea typeface="MS PGothic" pitchFamily="34" charset="-128"/>
                <a:cs typeface="Rockwell" pitchFamily="18" charset="0"/>
                <a:sym typeface="Rockwell" pitchFamily="18" charset="0"/>
              </a:defRPr>
            </a:lvl1pPr>
            <a:lvl2pPr marL="557213" indent="-214313" eaLnBrk="0" hangingPunct="0">
              <a:defRPr sz="2400">
                <a:solidFill>
                  <a:srgbClr val="000000"/>
                </a:solidFill>
                <a:latin typeface="Gill Sans"/>
                <a:ea typeface="ヒラギノ角ゴ ProN W3"/>
                <a:cs typeface="ヒラギノ角ゴ ProN W3"/>
                <a:sym typeface="Gill Sans"/>
              </a:defRPr>
            </a:lvl2pPr>
            <a:lvl3pPr marL="857250" indent="-171450" eaLnBrk="0" hangingPunct="0">
              <a:defRPr sz="2400">
                <a:solidFill>
                  <a:srgbClr val="000000"/>
                </a:solidFill>
                <a:latin typeface="Gill Sans"/>
                <a:ea typeface="ヒラギノ角ゴ ProN W3"/>
                <a:cs typeface="ヒラギノ角ゴ ProN W3"/>
                <a:sym typeface="Gill Sans"/>
              </a:defRPr>
            </a:lvl3pPr>
            <a:lvl4pPr marL="1200150" indent="-171450" eaLnBrk="0" hangingPunct="0">
              <a:defRPr sz="2400">
                <a:solidFill>
                  <a:srgbClr val="000000"/>
                </a:solidFill>
                <a:latin typeface="Gill Sans"/>
                <a:ea typeface="ヒラギノ角ゴ ProN W3"/>
                <a:cs typeface="ヒラギノ角ゴ ProN W3"/>
                <a:sym typeface="Gill Sans"/>
              </a:defRPr>
            </a:lvl4pPr>
            <a:lvl5pPr marL="1543050" indent="-171450" eaLnBrk="0" hangingPunct="0">
              <a:defRPr sz="2400">
                <a:solidFill>
                  <a:srgbClr val="000000"/>
                </a:solidFill>
                <a:latin typeface="Gill Sans"/>
                <a:ea typeface="ヒラギノ角ゴ ProN W3"/>
                <a:cs typeface="ヒラギノ角ゴ ProN W3"/>
                <a:sym typeface="Gill Sans"/>
              </a:defRPr>
            </a:lvl5pPr>
            <a:lvl6pPr marL="18859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6pPr>
            <a:lvl7pPr marL="22288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7pPr>
            <a:lvl8pPr marL="25717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8pPr>
            <a:lvl9pPr marL="29146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sz="2400">
              <a:ea typeface="+mn-ea"/>
              <a:cs typeface="+mn-cs"/>
            </a:endParaRPr>
          </a:p>
        </p:txBody>
      </p:sp>
    </p:spTree>
    <p:extLst>
      <p:ext uri="{BB962C8B-B14F-4D97-AF65-F5344CB8AC3E}">
        <p14:creationId xmlns:p14="http://schemas.microsoft.com/office/powerpoint/2010/main" val="4062302803"/>
      </p:ext>
    </p:extLst>
  </p:cSld>
  <p:clrMap bg1="lt1" tx1="dk1" bg2="lt2" tx2="dk2" accent1="accent1" accent2="accent2" accent3="accent3" accent4="accent4" accent5="accent5" accent6="accent6" hlink="hlink" folHlink="folHlink"/>
  <p:sldLayoutIdLst>
    <p:sldLayoutId id="2147484155"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5pPr>
      <a:lvl6pPr marL="3429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6pPr>
      <a:lvl7pPr marL="6858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7pPr>
      <a:lvl8pPr marL="10287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8pPr>
      <a:lvl9pPr marL="13716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9pPr>
    </p:titleStyle>
    <p:bodyStyle>
      <a:lvl1pPr marL="257175" indent="-257175" algn="l" rtl="0" eaLnBrk="1" fontAlgn="base" hangingPunct="1">
        <a:spcBef>
          <a:spcPts val="900"/>
        </a:spcBef>
        <a:spcAft>
          <a:spcPts val="450"/>
        </a:spcAft>
        <a:buClr>
          <a:srgbClr val="5C5A5A"/>
        </a:buClr>
        <a:buSzPct val="100000"/>
        <a:defRPr sz="1800" b="0">
          <a:solidFill>
            <a:schemeClr val="tx1"/>
          </a:solidFill>
          <a:latin typeface="+mn-lt"/>
          <a:ea typeface="+mn-ea"/>
          <a:cs typeface="+mn-cs"/>
          <a:sym typeface="Rockwell" pitchFamily="18" charset="0"/>
        </a:defRPr>
      </a:lvl1pPr>
      <a:lvl2pPr marL="170260" indent="-164306" algn="l" rtl="0" eaLnBrk="1" fontAlgn="base" hangingPunct="1">
        <a:spcBef>
          <a:spcPts val="450"/>
        </a:spcBef>
        <a:spcAft>
          <a:spcPct val="0"/>
        </a:spcAft>
        <a:buClr>
          <a:srgbClr val="5C5A5A"/>
        </a:buClr>
        <a:buSzPct val="100000"/>
        <a:buFont typeface="Symbol" pitchFamily="18" charset="2"/>
        <a:buChar char=""/>
        <a:tabLst/>
        <a:defRPr sz="1350">
          <a:solidFill>
            <a:schemeClr val="tx1"/>
          </a:solidFill>
          <a:latin typeface="+mn-lt"/>
          <a:ea typeface="+mn-ea"/>
          <a:cs typeface="+mn-cs"/>
          <a:sym typeface="Rockwell" pitchFamily="18" charset="0"/>
        </a:defRPr>
      </a:lvl2pPr>
      <a:lvl3pPr marL="445294" indent="-171450" algn="l" rtl="0" eaLnBrk="1" fontAlgn="base" hangingPunct="1">
        <a:spcBef>
          <a:spcPts val="450"/>
        </a:spcBef>
        <a:spcAft>
          <a:spcPct val="0"/>
        </a:spcAft>
        <a:buClr>
          <a:srgbClr val="5C5A5A"/>
        </a:buClr>
        <a:buSzPct val="100000"/>
        <a:buFont typeface="Arial" pitchFamily="34" charset="0"/>
        <a:buChar char="−"/>
        <a:defRPr sz="1200">
          <a:solidFill>
            <a:schemeClr val="tx1"/>
          </a:solidFill>
          <a:latin typeface="+mn-lt"/>
          <a:ea typeface="+mn-ea"/>
          <a:cs typeface="+mn-cs"/>
          <a:sym typeface="Rockwell" pitchFamily="18" charset="0"/>
        </a:defRPr>
      </a:lvl3pPr>
      <a:lvl4pPr marL="719138" indent="-171450" algn="l" rtl="0" eaLnBrk="1" fontAlgn="base" hangingPunct="1">
        <a:spcBef>
          <a:spcPts val="450"/>
        </a:spcBef>
        <a:spcAft>
          <a:spcPct val="0"/>
        </a:spcAft>
        <a:buClr>
          <a:srgbClr val="5C5A5A"/>
        </a:buClr>
        <a:buSzPct val="80000"/>
        <a:buFont typeface="Wingdings" pitchFamily="2" charset="2"/>
        <a:buChar char="§"/>
        <a:defRPr sz="1050">
          <a:solidFill>
            <a:schemeClr val="tx1"/>
          </a:solidFill>
          <a:latin typeface="+mn-lt"/>
          <a:ea typeface="+mn-ea"/>
          <a:cs typeface="+mn-cs"/>
          <a:sym typeface="Rockwell" pitchFamily="18" charset="0"/>
        </a:defRPr>
      </a:lvl4pPr>
      <a:lvl5pPr marL="994172" indent="-171450" algn="l" rtl="0" eaLnBrk="1" fontAlgn="base" hangingPunct="1">
        <a:spcBef>
          <a:spcPts val="450"/>
        </a:spcBef>
        <a:spcAft>
          <a:spcPct val="0"/>
        </a:spcAft>
        <a:buClr>
          <a:srgbClr val="5C5A5A"/>
        </a:buClr>
        <a:buSzPct val="85000"/>
        <a:buBlip>
          <a:blip r:embed="rId3"/>
        </a:buBlip>
        <a:defRPr sz="900">
          <a:solidFill>
            <a:schemeClr val="tx1"/>
          </a:solidFill>
          <a:latin typeface="+mn-lt"/>
          <a:ea typeface="+mn-ea"/>
          <a:cs typeface="+mn-cs"/>
          <a:sym typeface="Rockwell" pitchFamily="18" charset="0"/>
        </a:defRPr>
      </a:lvl5pPr>
      <a:lvl6pPr marL="18573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6pPr>
      <a:lvl7pPr marL="22002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7pPr>
      <a:lvl8pPr marL="25431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8pPr>
      <a:lvl9pPr marL="28860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28588"/>
            <a:ext cx="7265988"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smtClean="0">
                <a:sym typeface="Rockwell" charset="0"/>
              </a:rPr>
              <a:t>Click to edit Master title style</a:t>
            </a:r>
            <a:endParaRPr lang="en-US" dirty="0">
              <a:sym typeface="Rockwell" charset="0"/>
            </a:endParaRPr>
          </a:p>
        </p:txBody>
      </p:sp>
      <p:sp>
        <p:nvSpPr>
          <p:cNvPr id="2050" name="Rectangle 2"/>
          <p:cNvSpPr>
            <a:spLocks noGrp="1" noChangeArrowheads="1"/>
          </p:cNvSpPr>
          <p:nvPr>
            <p:ph type="body" idx="1"/>
          </p:nvPr>
        </p:nvSpPr>
        <p:spPr bwMode="auto">
          <a:xfrm>
            <a:off x="457200" y="1598615"/>
            <a:ext cx="822960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pPr lvl="0"/>
            <a:r>
              <a:rPr lang="en-US" dirty="0" smtClean="0"/>
              <a:t>Click to edit Master text styles</a:t>
            </a:r>
          </a:p>
          <a:p>
            <a:pPr lvl="1"/>
            <a:r>
              <a:rPr lang="en-US" dirty="0" smtClean="0"/>
              <a:t>First level bullets</a:t>
            </a:r>
          </a:p>
          <a:p>
            <a:pPr lvl="2"/>
            <a:r>
              <a:rPr lang="en-US" dirty="0" smtClean="0"/>
              <a:t>Second level bullets</a:t>
            </a:r>
          </a:p>
          <a:p>
            <a:pPr lvl="3"/>
            <a:r>
              <a:rPr lang="en-US" dirty="0" smtClean="0"/>
              <a:t>Third level bullets</a:t>
            </a:r>
          </a:p>
          <a:p>
            <a:pPr lvl="4"/>
            <a:r>
              <a:rPr lang="en-US" dirty="0" smtClean="0"/>
              <a:t>Fourth level bullets</a:t>
            </a:r>
            <a:endParaRPr lang="en-US" dirty="0"/>
          </a:p>
        </p:txBody>
      </p:sp>
      <p:sp>
        <p:nvSpPr>
          <p:cNvPr id="2051" name="Text Box 3"/>
          <p:cNvSpPr txBox="1">
            <a:spLocks noGrp="1" noChangeArrowheads="1"/>
          </p:cNvSpPr>
          <p:nvPr>
            <p:ph type="sldNum" sz="quarter" idx="4"/>
          </p:nvPr>
        </p:nvSpPr>
        <p:spPr bwMode="auto">
          <a:xfrm>
            <a:off x="8686800" y="6480175"/>
            <a:ext cx="2555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B2B1B1"/>
                </a:solidFill>
                <a:latin typeface="Rockwell" pitchFamily="18" charset="0"/>
                <a:ea typeface="MS PGothic" pitchFamily="34" charset="-128"/>
                <a:cs typeface="Rockwell" pitchFamily="18" charset="0"/>
                <a:sym typeface="Rockwell" pitchFamily="18" charset="0"/>
              </a:defRPr>
            </a:lvl1pPr>
            <a:lvl2pPr marL="557213" indent="-214313" eaLnBrk="0" hangingPunct="0">
              <a:defRPr sz="2400">
                <a:solidFill>
                  <a:srgbClr val="000000"/>
                </a:solidFill>
                <a:latin typeface="Gill Sans"/>
                <a:ea typeface="ヒラギノ角ゴ ProN W3"/>
                <a:cs typeface="ヒラギノ角ゴ ProN W3"/>
                <a:sym typeface="Gill Sans"/>
              </a:defRPr>
            </a:lvl2pPr>
            <a:lvl3pPr marL="857250" indent="-171450" eaLnBrk="0" hangingPunct="0">
              <a:defRPr sz="2400">
                <a:solidFill>
                  <a:srgbClr val="000000"/>
                </a:solidFill>
                <a:latin typeface="Gill Sans"/>
                <a:ea typeface="ヒラギノ角ゴ ProN W3"/>
                <a:cs typeface="ヒラギノ角ゴ ProN W3"/>
                <a:sym typeface="Gill Sans"/>
              </a:defRPr>
            </a:lvl3pPr>
            <a:lvl4pPr marL="1200150" indent="-171450" eaLnBrk="0" hangingPunct="0">
              <a:defRPr sz="2400">
                <a:solidFill>
                  <a:srgbClr val="000000"/>
                </a:solidFill>
                <a:latin typeface="Gill Sans"/>
                <a:ea typeface="ヒラギノ角ゴ ProN W3"/>
                <a:cs typeface="ヒラギノ角ゴ ProN W3"/>
                <a:sym typeface="Gill Sans"/>
              </a:defRPr>
            </a:lvl4pPr>
            <a:lvl5pPr marL="1543050" indent="-171450" eaLnBrk="0" hangingPunct="0">
              <a:defRPr sz="2400">
                <a:solidFill>
                  <a:srgbClr val="000000"/>
                </a:solidFill>
                <a:latin typeface="Gill Sans"/>
                <a:ea typeface="ヒラギノ角ゴ ProN W3"/>
                <a:cs typeface="ヒラギノ角ゴ ProN W3"/>
                <a:sym typeface="Gill Sans"/>
              </a:defRPr>
            </a:lvl5pPr>
            <a:lvl6pPr marL="18859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6pPr>
            <a:lvl7pPr marL="22288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7pPr>
            <a:lvl8pPr marL="25717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8pPr>
            <a:lvl9pPr marL="2914650" indent="-171450" eaLnBrk="0" fontAlgn="base" hangingPunct="0">
              <a:spcBef>
                <a:spcPct val="0"/>
              </a:spcBef>
              <a:spcAft>
                <a:spcPct val="0"/>
              </a:spcAft>
              <a:defRPr sz="2400">
                <a:solidFill>
                  <a:srgbClr val="000000"/>
                </a:solidFill>
                <a:latin typeface="Gill Sans"/>
                <a:ea typeface="ヒラギノ角ゴ ProN W3"/>
                <a:cs typeface="ヒラギノ角ゴ ProN W3"/>
                <a:sym typeface="Gill Sans"/>
              </a:defRPr>
            </a:lvl9pPr>
          </a:lstStyle>
          <a:p>
            <a:fld id="{254B5E65-296D-440E-9811-9528B653460B}" type="slidenum">
              <a:rPr lang="en-US" smtClean="0"/>
              <a:pPr/>
              <a:t>‹#›</a:t>
            </a:fld>
            <a:endParaRPr lang="en-US" dirty="0"/>
          </a:p>
        </p:txBody>
      </p:sp>
      <p:sp>
        <p:nvSpPr>
          <p:cNvPr id="1029" name="Line 1"/>
          <p:cNvSpPr>
            <a:spLocks noChangeShapeType="1"/>
          </p:cNvSpPr>
          <p:nvPr/>
        </p:nvSpPr>
        <p:spPr bwMode="auto">
          <a:xfrm>
            <a:off x="0" y="1279525"/>
            <a:ext cx="9144000" cy="0"/>
          </a:xfrm>
          <a:prstGeom prst="line">
            <a:avLst/>
          </a:prstGeom>
          <a:noFill/>
          <a:ln w="63500">
            <a:solidFill>
              <a:srgbClr val="6CB33F"/>
            </a:solidFill>
            <a:round/>
            <a:headEnd/>
            <a:tailEnd/>
          </a:ln>
          <a:extLst>
            <a:ext uri="{909E8E84-426E-40dd-AFC4-6F175D3DCCD1}">
              <a14:hiddenFill xmlns:a14="http://schemas.microsoft.com/office/drawing/2010/main">
                <a:noFill/>
              </a14:hiddenFill>
            </a:ext>
          </a:extLst>
        </p:spPr>
        <p:txBody>
          <a:bodyPr/>
          <a:lstStyle/>
          <a:p>
            <a:endParaRPr lang="en-US" sz="2400">
              <a:ea typeface="+mn-ea"/>
              <a:cs typeface="+mn-cs"/>
            </a:endParaRPr>
          </a:p>
        </p:txBody>
      </p:sp>
    </p:spTree>
    <p:extLst>
      <p:ext uri="{BB962C8B-B14F-4D97-AF65-F5344CB8AC3E}">
        <p14:creationId xmlns:p14="http://schemas.microsoft.com/office/powerpoint/2010/main" val="9412409"/>
      </p:ext>
    </p:extLst>
  </p:cSld>
  <p:clrMap bg1="lt1" tx1="dk1" bg2="lt2" tx2="dk2" accent1="accent1" accent2="accent2" accent3="accent3" accent4="accent4" accent5="accent5" accent6="accent6" hlink="hlink" folHlink="folHlink"/>
  <p:sldLayoutIdLst>
    <p:sldLayoutId id="2147484193"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4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2400" b="1">
          <a:solidFill>
            <a:srgbClr val="006595"/>
          </a:solidFill>
          <a:latin typeface="Rockwell Std" pitchFamily="18" charset="0"/>
          <a:ea typeface="ヒラギノ明朝 ProN W6" charset="0"/>
          <a:cs typeface="ヒラギノ明朝 ProN W6" charset="0"/>
          <a:sym typeface="Rockwell" pitchFamily="18" charset="0"/>
        </a:defRPr>
      </a:lvl5pPr>
      <a:lvl6pPr marL="3429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6pPr>
      <a:lvl7pPr marL="6858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7pPr>
      <a:lvl8pPr marL="10287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8pPr>
      <a:lvl9pPr marL="1371600" algn="l" rtl="0" eaLnBrk="1" fontAlgn="base" hangingPunct="1">
        <a:spcBef>
          <a:spcPct val="0"/>
        </a:spcBef>
        <a:spcAft>
          <a:spcPct val="0"/>
        </a:spcAft>
        <a:defRPr sz="2550" b="1">
          <a:solidFill>
            <a:srgbClr val="006595"/>
          </a:solidFill>
          <a:latin typeface="Rockwell" charset="0"/>
          <a:ea typeface="ヒラギノ明朝 ProN W6" charset="0"/>
          <a:cs typeface="ヒラギノ明朝 ProN W6" charset="0"/>
          <a:sym typeface="Rockwell" charset="0"/>
        </a:defRPr>
      </a:lvl9pPr>
    </p:titleStyle>
    <p:bodyStyle>
      <a:lvl1pPr marL="257175" indent="-257175" algn="l" rtl="0" eaLnBrk="1" fontAlgn="base" hangingPunct="1">
        <a:spcBef>
          <a:spcPts val="900"/>
        </a:spcBef>
        <a:spcAft>
          <a:spcPts val="450"/>
        </a:spcAft>
        <a:buClr>
          <a:srgbClr val="5C5A5A"/>
        </a:buClr>
        <a:buSzPct val="100000"/>
        <a:defRPr sz="1800" b="0">
          <a:solidFill>
            <a:schemeClr val="tx1"/>
          </a:solidFill>
          <a:latin typeface="+mn-lt"/>
          <a:ea typeface="+mn-ea"/>
          <a:cs typeface="+mn-cs"/>
          <a:sym typeface="Rockwell" pitchFamily="18" charset="0"/>
        </a:defRPr>
      </a:lvl1pPr>
      <a:lvl2pPr marL="170260" indent="-164306" algn="l" rtl="0" eaLnBrk="1" fontAlgn="base" hangingPunct="1">
        <a:spcBef>
          <a:spcPts val="450"/>
        </a:spcBef>
        <a:spcAft>
          <a:spcPct val="0"/>
        </a:spcAft>
        <a:buClr>
          <a:srgbClr val="5C5A5A"/>
        </a:buClr>
        <a:buSzPct val="100000"/>
        <a:buFont typeface="Symbol" pitchFamily="18" charset="2"/>
        <a:buChar char=""/>
        <a:tabLst/>
        <a:defRPr sz="1350">
          <a:solidFill>
            <a:schemeClr val="tx1"/>
          </a:solidFill>
          <a:latin typeface="+mn-lt"/>
          <a:ea typeface="+mn-ea"/>
          <a:cs typeface="+mn-cs"/>
          <a:sym typeface="Rockwell" pitchFamily="18" charset="0"/>
        </a:defRPr>
      </a:lvl2pPr>
      <a:lvl3pPr marL="445294" indent="-171450" algn="l" rtl="0" eaLnBrk="1" fontAlgn="base" hangingPunct="1">
        <a:spcBef>
          <a:spcPts val="450"/>
        </a:spcBef>
        <a:spcAft>
          <a:spcPct val="0"/>
        </a:spcAft>
        <a:buClr>
          <a:srgbClr val="5C5A5A"/>
        </a:buClr>
        <a:buSzPct val="100000"/>
        <a:buFont typeface="Arial" pitchFamily="34" charset="0"/>
        <a:buChar char="−"/>
        <a:defRPr sz="1200">
          <a:solidFill>
            <a:schemeClr val="tx1"/>
          </a:solidFill>
          <a:latin typeface="+mn-lt"/>
          <a:ea typeface="+mn-ea"/>
          <a:cs typeface="+mn-cs"/>
          <a:sym typeface="Rockwell" pitchFamily="18" charset="0"/>
        </a:defRPr>
      </a:lvl3pPr>
      <a:lvl4pPr marL="719138" indent="-171450" algn="l" rtl="0" eaLnBrk="1" fontAlgn="base" hangingPunct="1">
        <a:spcBef>
          <a:spcPts val="450"/>
        </a:spcBef>
        <a:spcAft>
          <a:spcPct val="0"/>
        </a:spcAft>
        <a:buClr>
          <a:srgbClr val="5C5A5A"/>
        </a:buClr>
        <a:buSzPct val="80000"/>
        <a:buFont typeface="Wingdings" pitchFamily="2" charset="2"/>
        <a:buChar char="§"/>
        <a:defRPr sz="1050">
          <a:solidFill>
            <a:schemeClr val="tx1"/>
          </a:solidFill>
          <a:latin typeface="+mn-lt"/>
          <a:ea typeface="+mn-ea"/>
          <a:cs typeface="+mn-cs"/>
          <a:sym typeface="Rockwell" pitchFamily="18" charset="0"/>
        </a:defRPr>
      </a:lvl4pPr>
      <a:lvl5pPr marL="994172" indent="-171450" algn="l" rtl="0" eaLnBrk="1" fontAlgn="base" hangingPunct="1">
        <a:spcBef>
          <a:spcPts val="450"/>
        </a:spcBef>
        <a:spcAft>
          <a:spcPct val="0"/>
        </a:spcAft>
        <a:buClr>
          <a:srgbClr val="5C5A5A"/>
        </a:buClr>
        <a:buSzPct val="85000"/>
        <a:buBlip>
          <a:blip r:embed="rId3"/>
        </a:buBlip>
        <a:defRPr sz="900">
          <a:solidFill>
            <a:schemeClr val="tx1"/>
          </a:solidFill>
          <a:latin typeface="+mn-lt"/>
          <a:ea typeface="+mn-ea"/>
          <a:cs typeface="+mn-cs"/>
          <a:sym typeface="Rockwell" pitchFamily="18" charset="0"/>
        </a:defRPr>
      </a:lvl5pPr>
      <a:lvl6pPr marL="18573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6pPr>
      <a:lvl7pPr marL="22002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7pPr>
      <a:lvl8pPr marL="25431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8pPr>
      <a:lvl9pPr marL="2886075" indent="-171450" algn="l" rtl="0" eaLnBrk="1" fontAlgn="base" hangingPunct="1">
        <a:spcBef>
          <a:spcPts val="375"/>
        </a:spcBef>
        <a:spcAft>
          <a:spcPct val="0"/>
        </a:spcAft>
        <a:buClr>
          <a:srgbClr val="5C5A5A"/>
        </a:buClr>
        <a:buSzPct val="100000"/>
        <a:buFont typeface="Arial" charset="0"/>
        <a:buChar char="»"/>
        <a:defRPr sz="1500">
          <a:solidFill>
            <a:schemeClr val="tx1"/>
          </a:solidFill>
          <a:latin typeface="+mn-lt"/>
          <a:ea typeface="+mn-ea"/>
          <a:cs typeface="+mn-cs"/>
          <a:sym typeface="Rockwell" charset="0"/>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www.mahealthconnector.org/wp-content/uploads/Individual-Mandate-Report-Nov2017.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3.png"/><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4.png"/><Relationship Id="rId1" Type="http://schemas.openxmlformats.org/officeDocument/2006/relationships/tags" Target="../tags/tag3.xml"/><Relationship Id="rId2"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5.png"/><Relationship Id="rId5" Type="http://schemas.openxmlformats.org/officeDocument/2006/relationships/hyperlink" Target="https://ma.checkbookhealth.org/hie/ma/2018/" TargetMode="External"/><Relationship Id="rId6" Type="http://schemas.openxmlformats.org/officeDocument/2006/relationships/hyperlink" Target="http://www.mahealthconnector.org/compare-plans" TargetMode="External"/><Relationship Id="rId7" Type="http://schemas.openxmlformats.org/officeDocument/2006/relationships/image" Target="../media/image26.png"/><Relationship Id="rId8" Type="http://schemas.openxmlformats.org/officeDocument/2006/relationships/hyperlink" Target="http://www.mahealthconnector.org/help-center/resource-download-center" TargetMode="External"/><Relationship Id="rId1" Type="http://schemas.openxmlformats.org/officeDocument/2006/relationships/tags" Target="../tags/tag4.xml"/><Relationship Id="rId2"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mahealthconnector.org/about/contact" TargetMode="External"/><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betterhealthconnector.com/enrollment-assisters" TargetMode="External"/><Relationship Id="rId4" Type="http://schemas.openxmlformats.org/officeDocument/2006/relationships/image" Target="../media/image28.emf"/><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bluecrossmafoundation.org/publication/updated-masshealth-basics-june-2016" TargetMode="External"/><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image" Target="../media/image30.emf"/><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1.png"/><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www.mahealthconnector.org/about/leadership/board-meeting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ahealthconnector.org" TargetMode="External"/><Relationship Id="rId4" Type="http://schemas.openxmlformats.org/officeDocument/2006/relationships/chart" Target="../charts/chart1.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mahealthconnector.org"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mahealthconnector.org/business"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533400" y="3200400"/>
            <a:ext cx="845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ts val="3200"/>
              </a:lnSpc>
            </a:pPr>
            <a:r>
              <a:rPr lang="en-US" sz="3000" b="1" dirty="0">
                <a:solidFill>
                  <a:srgbClr val="006595"/>
                </a:solidFill>
                <a:latin typeface="Rockwell" pitchFamily="18" charset="0"/>
                <a:ea typeface="MS PGothic" pitchFamily="34" charset="-128"/>
                <a:sym typeface="Rockwell" pitchFamily="18" charset="0"/>
              </a:rPr>
              <a:t>Massachusetts Health </a:t>
            </a:r>
            <a:r>
              <a:rPr lang="en-US" sz="3000" b="1" dirty="0" smtClean="0">
                <a:solidFill>
                  <a:srgbClr val="006595"/>
                </a:solidFill>
                <a:latin typeface="Rockwell" pitchFamily="18" charset="0"/>
                <a:ea typeface="MS PGothic" pitchFamily="34" charset="-128"/>
                <a:sym typeface="Rockwell" pitchFamily="18" charset="0"/>
              </a:rPr>
              <a:t>Connector:</a:t>
            </a:r>
          </a:p>
          <a:p>
            <a:pPr>
              <a:lnSpc>
                <a:spcPts val="3200"/>
              </a:lnSpc>
            </a:pPr>
            <a:r>
              <a:rPr lang="en-US" sz="3000" b="1" dirty="0">
                <a:solidFill>
                  <a:srgbClr val="006595"/>
                </a:solidFill>
                <a:latin typeface="Rockwell" pitchFamily="18" charset="0"/>
                <a:ea typeface="MS PGothic" pitchFamily="34" charset="-128"/>
                <a:sym typeface="Rockwell" pitchFamily="18" charset="0"/>
              </a:rPr>
              <a:t>Open Enrollment and Constituent </a:t>
            </a:r>
            <a:r>
              <a:rPr lang="en-US" sz="3000" b="1" dirty="0" smtClean="0">
                <a:solidFill>
                  <a:srgbClr val="006595"/>
                </a:solidFill>
                <a:latin typeface="Rockwell" pitchFamily="18" charset="0"/>
                <a:ea typeface="MS PGothic" pitchFamily="34" charset="-128"/>
                <a:sym typeface="Rockwell" pitchFamily="18" charset="0"/>
              </a:rPr>
              <a:t>Services Legislative Briefing</a:t>
            </a:r>
            <a:endParaRPr lang="en-US" sz="3000" b="1" dirty="0">
              <a:solidFill>
                <a:srgbClr val="006595"/>
              </a:solidFill>
              <a:latin typeface="Rockwell" pitchFamily="18" charset="0"/>
              <a:ea typeface="MS PGothic" pitchFamily="34" charset="-128"/>
              <a:sym typeface="Rockwell" pitchFamily="18" charset="0"/>
            </a:endParaRPr>
          </a:p>
          <a:p>
            <a:pPr>
              <a:lnSpc>
                <a:spcPts val="3200"/>
              </a:lnSpc>
            </a:pPr>
            <a:endParaRPr lang="en-US" sz="3000" b="1" dirty="0">
              <a:solidFill>
                <a:srgbClr val="006595"/>
              </a:solidFill>
              <a:latin typeface="Rockwell" pitchFamily="18" charset="0"/>
              <a:ea typeface="MS PGothic" pitchFamily="34" charset="-128"/>
              <a:sym typeface="Rockwell" pitchFamily="18" charset="0"/>
            </a:endParaRPr>
          </a:p>
          <a:p>
            <a:pPr>
              <a:lnSpc>
                <a:spcPts val="3200"/>
              </a:lnSpc>
            </a:pPr>
            <a:endParaRPr lang="en-US" sz="3000" b="1" dirty="0">
              <a:solidFill>
                <a:srgbClr val="FF0000"/>
              </a:solidFill>
              <a:latin typeface="Rockwell" pitchFamily="18" charset="0"/>
              <a:ea typeface="MS PGothic" pitchFamily="34" charset="-128"/>
              <a:sym typeface="Rockwell" pitchFamily="18" charset="0"/>
            </a:endParaRPr>
          </a:p>
          <a:p>
            <a:pPr>
              <a:lnSpc>
                <a:spcPts val="3200"/>
              </a:lnSpc>
            </a:pPr>
            <a:endParaRPr lang="en-US" sz="3000" b="1" dirty="0">
              <a:solidFill>
                <a:srgbClr val="FF0000"/>
              </a:solidFill>
              <a:latin typeface="Rockwell" pitchFamily="18" charset="0"/>
              <a:ea typeface="MS PGothic" pitchFamily="34" charset="-128"/>
              <a:sym typeface="Rockwell" pitchFamily="18" charset="0"/>
            </a:endParaRPr>
          </a:p>
          <a:p>
            <a:pPr>
              <a:lnSpc>
                <a:spcPts val="3200"/>
              </a:lnSpc>
            </a:pPr>
            <a:r>
              <a:rPr lang="en-US" sz="2000" dirty="0" smtClean="0">
                <a:solidFill>
                  <a:schemeClr val="tx1"/>
                </a:solidFill>
                <a:latin typeface="+mn-lt"/>
                <a:ea typeface="MS PGothic" pitchFamily="34" charset="-128"/>
                <a:cs typeface="FranklinGothicURWBoo" pitchFamily="2" charset="0"/>
              </a:rPr>
              <a:t>December 2017</a:t>
            </a:r>
            <a:endParaRPr lang="en-US" sz="2000" dirty="0">
              <a:solidFill>
                <a:schemeClr val="tx1"/>
              </a:solidFill>
              <a:latin typeface="+mn-lt"/>
              <a:ea typeface="MS PGothic" pitchFamily="34" charset="-128"/>
              <a:cs typeface="Rockwell" pitchFamily="18" charset="0"/>
            </a:endParaRPr>
          </a:p>
          <a:p>
            <a:pPr>
              <a:lnSpc>
                <a:spcPts val="3200"/>
              </a:lnSpc>
            </a:pPr>
            <a:endParaRPr lang="en-US" sz="3000" b="1" dirty="0" smtClean="0">
              <a:solidFill>
                <a:srgbClr val="FF0000"/>
              </a:solidFill>
              <a:latin typeface="Rockwell" pitchFamily="18" charset="0"/>
              <a:ea typeface="MS PGothic" pitchFamily="34" charset="-128"/>
              <a:sym typeface="Rockwell" pitchFamily="18" charset="0"/>
            </a:endParaRPr>
          </a:p>
          <a:p>
            <a:pPr>
              <a:lnSpc>
                <a:spcPts val="3200"/>
              </a:lnSpc>
            </a:pPr>
            <a:endParaRPr lang="en-US" sz="3000" b="1" dirty="0">
              <a:solidFill>
                <a:srgbClr val="006595"/>
              </a:solidFill>
              <a:latin typeface="Rockwell" pitchFamily="18" charset="0"/>
              <a:ea typeface="MS PGothic" pitchFamily="34" charset="-128"/>
              <a:sym typeface="Rockwell" pitchFamily="18" charset="0"/>
            </a:endParaRPr>
          </a:p>
          <a:p>
            <a:endParaRPr lang="en-US" sz="1400" dirty="0" smtClean="0">
              <a:solidFill>
                <a:schemeClr val="tx1"/>
              </a:solidFill>
              <a:latin typeface="Franklin Gothic Book" pitchFamily="34" charset="0"/>
              <a:ea typeface="MS PGothic" pitchFamily="34" charset="-128"/>
              <a:sym typeface="Franklin Gothic Book" pitchFamily="34" charset="0"/>
            </a:endParaRPr>
          </a:p>
          <a:p>
            <a:endParaRPr lang="en-US" sz="1400" dirty="0">
              <a:solidFill>
                <a:schemeClr val="tx1"/>
              </a:solidFill>
              <a:latin typeface="Franklin Gothic Book" pitchFamily="34" charset="0"/>
              <a:ea typeface="MS PGothic" pitchFamily="34" charset="-128"/>
              <a:sym typeface="Franklin Gothic Book"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Help: Overview</a:t>
            </a:r>
            <a:endParaRPr lang="en-US" dirty="0"/>
          </a:p>
        </p:txBody>
      </p:sp>
      <p:sp>
        <p:nvSpPr>
          <p:cNvPr id="3" name="Content Placeholder 2"/>
          <p:cNvSpPr>
            <a:spLocks noGrp="1"/>
          </p:cNvSpPr>
          <p:nvPr>
            <p:ph idx="1"/>
          </p:nvPr>
        </p:nvSpPr>
        <p:spPr>
          <a:xfrm>
            <a:off x="356394" y="2307819"/>
            <a:ext cx="8458200" cy="5286375"/>
          </a:xfrm>
        </p:spPr>
        <p:txBody>
          <a:bodyPr/>
          <a:lstStyle/>
          <a:p>
            <a:pPr marL="344488" indent="-344488">
              <a:lnSpc>
                <a:spcPct val="114000"/>
              </a:lnSpc>
              <a:spcBef>
                <a:spcPts val="600"/>
              </a:spcBef>
              <a:spcAft>
                <a:spcPts val="600"/>
              </a:spcAft>
              <a:buFont typeface="Symbol" pitchFamily="18" charset="2"/>
              <a:buChar char="·"/>
            </a:pPr>
            <a:r>
              <a:rPr lang="en-US" sz="1600" u="sng" dirty="0" smtClean="0">
                <a:latin typeface="Franklin Gothic Book" panose="020B0503020102020204" pitchFamily="34" charset="0"/>
                <a:ea typeface="MS PGothic" pitchFamily="34" charset="-128"/>
                <a:sym typeface="FranklinGothicURWBoo" pitchFamily="2" charset="0"/>
              </a:rPr>
              <a:t>Individuals &amp; Families</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400" kern="1200" dirty="0">
                <a:latin typeface="Franklin Gothic Book" charset="0"/>
                <a:ea typeface="Franklin Gothic Book" charset="0"/>
                <a:cs typeface="Franklin Gothic Book" charset="0"/>
                <a:sym typeface="Gill Sans"/>
              </a:rPr>
              <a:t>ConnectorCare:  This program provides comprehensive, </a:t>
            </a:r>
            <a:r>
              <a:rPr lang="en-US" sz="1400" kern="1200" dirty="0" smtClean="0">
                <a:latin typeface="Franklin Gothic Book" charset="0"/>
                <a:ea typeface="Franklin Gothic Book" charset="0"/>
                <a:cs typeface="Franklin Gothic Book" charset="0"/>
                <a:sym typeface="Gill Sans"/>
              </a:rPr>
              <a:t>subsidized (</a:t>
            </a:r>
            <a:r>
              <a:rPr lang="en-US" sz="1400" dirty="0" smtClean="0"/>
              <a:t>through </a:t>
            </a:r>
            <a:r>
              <a:rPr lang="en-US" sz="1400" dirty="0"/>
              <a:t>a mix of state and federal </a:t>
            </a:r>
            <a:r>
              <a:rPr lang="en-US" sz="1400" dirty="0" smtClean="0"/>
              <a:t>funding)</a:t>
            </a:r>
            <a:r>
              <a:rPr lang="en-US" sz="1400" kern="1200" dirty="0" smtClean="0">
                <a:latin typeface="Franklin Gothic Book" charset="0"/>
                <a:ea typeface="Franklin Gothic Book" charset="0"/>
                <a:cs typeface="Franklin Gothic Book" charset="0"/>
                <a:sym typeface="Gill Sans"/>
              </a:rPr>
              <a:t> </a:t>
            </a:r>
            <a:r>
              <a:rPr lang="en-US" sz="1400" kern="1200" dirty="0">
                <a:latin typeface="Franklin Gothic Book" charset="0"/>
                <a:ea typeface="Franklin Gothic Book" charset="0"/>
                <a:cs typeface="Franklin Gothic Book" charset="0"/>
                <a:sym typeface="Gill Sans"/>
              </a:rPr>
              <a:t>health insurance to low and moderate income </a:t>
            </a:r>
            <a:r>
              <a:rPr lang="en-US" sz="1400" kern="1200" dirty="0" smtClean="0">
                <a:latin typeface="Franklin Gothic Book" charset="0"/>
                <a:ea typeface="Franklin Gothic Book" charset="0"/>
                <a:cs typeface="Franklin Gothic Book" charset="0"/>
                <a:sym typeface="Gill Sans"/>
              </a:rPr>
              <a:t>individuals and families, </a:t>
            </a:r>
            <a:r>
              <a:rPr lang="en-US" sz="1400" kern="1200" dirty="0">
                <a:latin typeface="Franklin Gothic Book" charset="0"/>
                <a:ea typeface="Franklin Gothic Book" charset="0"/>
                <a:cs typeface="Franklin Gothic Book" charset="0"/>
                <a:sym typeface="Gill Sans"/>
              </a:rPr>
              <a:t>i.e., individuals with household income of below 300 percent of the Federal Poverty Level (FPL) (for a household of one, $</a:t>
            </a:r>
            <a:r>
              <a:rPr lang="en-US" sz="1400" kern="1200" dirty="0" smtClean="0">
                <a:latin typeface="Franklin Gothic Book" charset="0"/>
                <a:ea typeface="Franklin Gothic Book" charset="0"/>
                <a:cs typeface="Franklin Gothic Book" charset="0"/>
                <a:sym typeface="Gill Sans"/>
              </a:rPr>
              <a:t>36,180 </a:t>
            </a:r>
            <a:r>
              <a:rPr lang="en-US" sz="1400" kern="1200" dirty="0">
                <a:latin typeface="Franklin Gothic Book" charset="0"/>
                <a:ea typeface="Franklin Gothic Book" charset="0"/>
                <a:cs typeface="Franklin Gothic Book" charset="0"/>
                <a:sym typeface="Gill Sans"/>
              </a:rPr>
              <a:t>annually, or for a household of four, $</a:t>
            </a:r>
            <a:r>
              <a:rPr lang="en-US" sz="1400" kern="1200" dirty="0" smtClean="0">
                <a:latin typeface="Franklin Gothic Book" charset="0"/>
                <a:ea typeface="Franklin Gothic Book" charset="0"/>
                <a:cs typeface="Franklin Gothic Book" charset="0"/>
                <a:sym typeface="Gill Sans"/>
              </a:rPr>
              <a:t>73,800)</a:t>
            </a:r>
            <a:endParaRPr lang="en-US" sz="1400" kern="1200" dirty="0">
              <a:latin typeface="Franklin Gothic Book" charset="0"/>
              <a:ea typeface="Franklin Gothic Book" charset="0"/>
              <a:cs typeface="Franklin Gothic Book" charset="0"/>
              <a:sym typeface="Gill Sans"/>
            </a:endParaRP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400" kern="1200" dirty="0" smtClean="0">
                <a:latin typeface="Franklin Gothic Book" charset="0"/>
                <a:ea typeface="Franklin Gothic Book" charset="0"/>
                <a:cs typeface="Franklin Gothic Book" charset="0"/>
                <a:sym typeface="Gill Sans"/>
              </a:rPr>
              <a:t>APTC-Only Plans:  Individuals between 300 to 400% FPL </a:t>
            </a:r>
            <a:r>
              <a:rPr lang="en-US" sz="1400" dirty="0"/>
              <a:t>may be eligible for a </a:t>
            </a:r>
            <a:r>
              <a:rPr lang="en-US" sz="1400" dirty="0" smtClean="0"/>
              <a:t>federal-only premium </a:t>
            </a:r>
            <a:r>
              <a:rPr lang="en-US" sz="1400" dirty="0"/>
              <a:t>tax credit to </a:t>
            </a:r>
            <a:r>
              <a:rPr lang="en-US" sz="1400" dirty="0" smtClean="0"/>
              <a:t>reduce </a:t>
            </a:r>
            <a:r>
              <a:rPr lang="en-US" sz="1400" dirty="0"/>
              <a:t>the cost of their monthly </a:t>
            </a:r>
            <a:r>
              <a:rPr lang="en-US" sz="1400" dirty="0" smtClean="0"/>
              <a:t>premiums purchased through the Connector, </a:t>
            </a:r>
            <a:r>
              <a:rPr lang="en-US" sz="1400" dirty="0"/>
              <a:t>if they also do not have access to other public health insurance programs (e.g., Medicare, Medicaid) and do not have access to ‘affordable’, comprehensive coverage from their employer</a:t>
            </a:r>
            <a:r>
              <a:rPr lang="en-US" sz="1400" dirty="0" smtClean="0"/>
              <a:t>.</a:t>
            </a:r>
            <a:endParaRPr lang="en-US" sz="1200" kern="1200" dirty="0" smtClean="0">
              <a:latin typeface="Franklin Gothic Book" charset="0"/>
              <a:ea typeface="Franklin Gothic Book" charset="0"/>
              <a:cs typeface="Franklin Gothic Book" charset="0"/>
              <a:sym typeface="FranklinGothicURWBoo" pitchFamily="2" charset="0"/>
            </a:endParaRPr>
          </a:p>
          <a:p>
            <a:pPr marL="344488" indent="-344488">
              <a:lnSpc>
                <a:spcPct val="114000"/>
              </a:lnSpc>
              <a:spcBef>
                <a:spcPts val="600"/>
              </a:spcBef>
              <a:spcAft>
                <a:spcPts val="600"/>
              </a:spcAft>
              <a:buFont typeface="Symbol" pitchFamily="18" charset="2"/>
              <a:buChar char="·"/>
            </a:pPr>
            <a:r>
              <a:rPr lang="en-US" sz="1600" u="sng" dirty="0" smtClean="0">
                <a:latin typeface="Franklin Gothic Book" panose="020B0503020102020204" pitchFamily="34" charset="0"/>
                <a:ea typeface="MS PGothic" pitchFamily="34" charset="-128"/>
                <a:sym typeface="FranklinGothicURWBoo" pitchFamily="2" charset="0"/>
              </a:rPr>
              <a:t>Small Employer Groups</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400" kern="1200" dirty="0" smtClean="0">
                <a:latin typeface="Franklin Gothic Book" charset="0"/>
                <a:ea typeface="Franklin Gothic Book" charset="0"/>
                <a:cs typeface="Franklin Gothic Book" charset="0"/>
                <a:sym typeface="FranklinGothicURWBoo" pitchFamily="2" charset="0"/>
              </a:rPr>
              <a:t>Massachusetts</a:t>
            </a:r>
            <a:r>
              <a:rPr lang="en-US" sz="1400" kern="1200" dirty="0">
                <a:latin typeface="Franklin Gothic Book" charset="0"/>
                <a:ea typeface="Franklin Gothic Book" charset="0"/>
                <a:cs typeface="Franklin Gothic Book" charset="0"/>
                <a:sym typeface="FranklinGothicURWBoo" pitchFamily="2" charset="0"/>
              </a:rPr>
              <a:t>’ Wellness Track Program offers up to a 15 percent rebate for premium costs to qualifying employers, if employees participate in certain wellness activities </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400" kern="1200" dirty="0">
                <a:latin typeface="Franklin Gothic Book" charset="0"/>
                <a:ea typeface="Franklin Gothic Book" charset="0"/>
                <a:cs typeface="Franklin Gothic Book" charset="0"/>
                <a:sym typeface="FranklinGothicURWBoo" pitchFamily="2" charset="0"/>
              </a:rPr>
              <a:t>Federal tax credits are available to qualifying employers with lower-income employees (typically with an average annual income under $50,000), offering savings of up to 50 percent of an employer’s premium costs </a:t>
            </a:r>
            <a:endParaRPr lang="en-US" sz="1400" kern="1200" dirty="0">
              <a:latin typeface="Franklin Gothic Book" charset="0"/>
              <a:ea typeface="Franklin Gothic Book" charset="0"/>
              <a:cs typeface="Franklin Gothic Book" charset="0"/>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10</a:t>
            </a:fld>
            <a:endParaRPr lang="en-US" dirty="0"/>
          </a:p>
        </p:txBody>
      </p:sp>
      <p:sp>
        <p:nvSpPr>
          <p:cNvPr id="6" name="Rectangle 5"/>
          <p:cNvSpPr/>
          <p:nvPr/>
        </p:nvSpPr>
        <p:spPr>
          <a:xfrm>
            <a:off x="381000" y="1413064"/>
            <a:ext cx="8610600" cy="923330"/>
          </a:xfrm>
          <a:prstGeom prst="rect">
            <a:avLst/>
          </a:prstGeom>
        </p:spPr>
        <p:txBody>
          <a:bodyPr wrap="square">
            <a:spAutoFit/>
          </a:bodyPr>
          <a:lstStyle/>
          <a:p>
            <a:r>
              <a:rPr lang="en-US" sz="1800" b="1" i="1" dirty="0">
                <a:solidFill>
                  <a:srgbClr val="DC8E28"/>
                </a:solidFill>
                <a:latin typeface="Rockwell"/>
              </a:rPr>
              <a:t>The Health Connector is the exclusive </a:t>
            </a:r>
            <a:r>
              <a:rPr lang="en-US" sz="1800" b="1" i="1" dirty="0" smtClean="0">
                <a:solidFill>
                  <a:srgbClr val="DC8E28"/>
                </a:solidFill>
                <a:latin typeface="Rockwell"/>
              </a:rPr>
              <a:t>source </a:t>
            </a:r>
            <a:r>
              <a:rPr lang="en-US" sz="1800" b="1" i="1" dirty="0">
                <a:solidFill>
                  <a:srgbClr val="DC8E28"/>
                </a:solidFill>
                <a:latin typeface="Rockwell"/>
              </a:rPr>
              <a:t>for residents and employers to connect to subsidies and other savings that can make coverage more affordable.</a:t>
            </a:r>
          </a:p>
        </p:txBody>
      </p:sp>
    </p:spTree>
    <p:extLst>
      <p:ext uri="{BB962C8B-B14F-4D97-AF65-F5344CB8AC3E}">
        <p14:creationId xmlns:p14="http://schemas.microsoft.com/office/powerpoint/2010/main" val="1039111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 Help: </a:t>
            </a:r>
            <a:br>
              <a:rPr lang="en-US" dirty="0" smtClean="0"/>
            </a:br>
            <a:r>
              <a:rPr lang="en-US" dirty="0" err="1" smtClean="0"/>
              <a:t>ConnectorCare</a:t>
            </a:r>
            <a:r>
              <a:rPr lang="en-US" dirty="0" smtClean="0"/>
              <a:t> Detail</a:t>
            </a:r>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11</a:t>
            </a:fld>
            <a:endParaRPr lang="en-US" dirty="0"/>
          </a:p>
        </p:txBody>
      </p:sp>
      <p:pic>
        <p:nvPicPr>
          <p:cNvPr id="6" name="Picture 5"/>
          <p:cNvPicPr>
            <a:picLocks noChangeAspect="1"/>
          </p:cNvPicPr>
          <p:nvPr/>
        </p:nvPicPr>
        <p:blipFill>
          <a:blip r:embed="rId3"/>
          <a:stretch>
            <a:fillRect/>
          </a:stretch>
        </p:blipFill>
        <p:spPr>
          <a:xfrm>
            <a:off x="6079958" y="3161828"/>
            <a:ext cx="3004254" cy="1670365"/>
          </a:xfrm>
          <a:prstGeom prst="rect">
            <a:avLst/>
          </a:prstGeom>
        </p:spPr>
      </p:pic>
      <p:sp>
        <p:nvSpPr>
          <p:cNvPr id="8" name="Rectangle 7"/>
          <p:cNvSpPr/>
          <p:nvPr/>
        </p:nvSpPr>
        <p:spPr>
          <a:xfrm>
            <a:off x="304800" y="1371600"/>
            <a:ext cx="8637588" cy="923330"/>
          </a:xfrm>
          <a:prstGeom prst="rect">
            <a:avLst/>
          </a:prstGeom>
        </p:spPr>
        <p:txBody>
          <a:bodyPr wrap="square">
            <a:spAutoFit/>
          </a:bodyPr>
          <a:lstStyle/>
          <a:p>
            <a:pPr marL="0" lvl="1" eaLnBrk="0" hangingPunct="0">
              <a:spcBef>
                <a:spcPts val="600"/>
              </a:spcBef>
              <a:spcAft>
                <a:spcPts val="600"/>
              </a:spcAft>
              <a:buClr>
                <a:srgbClr val="5C5A5A"/>
              </a:buClr>
              <a:buSzPct val="100000"/>
              <a:tabLst>
                <a:tab pos="457200" algn="l"/>
              </a:tabLst>
              <a:defRPr/>
            </a:pPr>
            <a:r>
              <a:rPr lang="en-US" sz="1800" b="1" i="1" dirty="0" smtClean="0">
                <a:solidFill>
                  <a:srgbClr val="DC8E28"/>
                </a:solidFill>
                <a:latin typeface="+mj-lt"/>
                <a:ea typeface="MS PGothic" pitchFamily="34" charset="-128"/>
                <a:cs typeface="Rockwell" pitchFamily="18" charset="0"/>
              </a:rPr>
              <a:t>The Health Connector’s ConnectorCare program provides comprehensive, affordable health </a:t>
            </a:r>
            <a:r>
              <a:rPr lang="en-US" sz="1800" b="1" i="1" dirty="0">
                <a:solidFill>
                  <a:srgbClr val="DC8E28"/>
                </a:solidFill>
                <a:latin typeface="+mj-lt"/>
                <a:ea typeface="MS PGothic" pitchFamily="34" charset="-128"/>
                <a:cs typeface="Rockwell" pitchFamily="18" charset="0"/>
              </a:rPr>
              <a:t>insurance </a:t>
            </a:r>
            <a:r>
              <a:rPr lang="en-US" sz="1800" b="1" i="1" dirty="0" smtClean="0">
                <a:solidFill>
                  <a:srgbClr val="DC8E28"/>
                </a:solidFill>
                <a:latin typeface="+mj-lt"/>
                <a:ea typeface="MS PGothic" pitchFamily="34" charset="-128"/>
                <a:cs typeface="Rockwell" pitchFamily="18" charset="0"/>
              </a:rPr>
              <a:t>to low-income Massachusetts residents with incomes below </a:t>
            </a:r>
            <a:r>
              <a:rPr lang="en-US" sz="1800" b="1" i="1" dirty="0">
                <a:solidFill>
                  <a:srgbClr val="DC8E28"/>
                </a:solidFill>
                <a:latin typeface="+mj-lt"/>
                <a:ea typeface="MS PGothic" pitchFamily="34" charset="-128"/>
                <a:cs typeface="Rockwell" pitchFamily="18" charset="0"/>
              </a:rPr>
              <a:t>300 percent of the Federal Poverty </a:t>
            </a:r>
            <a:r>
              <a:rPr lang="en-US" sz="1800" b="1" i="1" dirty="0" smtClean="0">
                <a:solidFill>
                  <a:srgbClr val="DC8E28"/>
                </a:solidFill>
                <a:latin typeface="+mj-lt"/>
                <a:ea typeface="MS PGothic" pitchFamily="34" charset="-128"/>
                <a:cs typeface="Rockwell" pitchFamily="18" charset="0"/>
              </a:rPr>
              <a:t>Level (FPL). </a:t>
            </a:r>
          </a:p>
        </p:txBody>
      </p:sp>
      <p:sp>
        <p:nvSpPr>
          <p:cNvPr id="9" name="TextBox 8"/>
          <p:cNvSpPr txBox="1"/>
          <p:nvPr/>
        </p:nvSpPr>
        <p:spPr>
          <a:xfrm>
            <a:off x="288758" y="2438400"/>
            <a:ext cx="5775158" cy="3579185"/>
          </a:xfrm>
          <a:prstGeom prst="rect">
            <a:avLst/>
          </a:prstGeom>
          <a:noFill/>
        </p:spPr>
        <p:txBody>
          <a:bodyPr wrap="square" rtlCol="0">
            <a:spAutoFit/>
          </a:bodyPr>
          <a:lstStyle/>
          <a:p>
            <a:pPr marL="342900" lvl="1" indent="-342900" eaLnBrk="0" hangingPunct="0">
              <a:lnSpc>
                <a:spcPct val="114000"/>
              </a:lnSpc>
              <a:spcBef>
                <a:spcPts val="600"/>
              </a:spcBef>
              <a:spcAft>
                <a:spcPts val="600"/>
              </a:spcAft>
              <a:buClr>
                <a:srgbClr val="5C5A5A"/>
              </a:buClr>
              <a:buSzPct val="100000"/>
              <a:buFont typeface="Symbol" pitchFamily="18" charset="2"/>
              <a:buChar char="·"/>
              <a:tabLst>
                <a:tab pos="457200" algn="l"/>
              </a:tabLst>
              <a:defRPr/>
            </a:pPr>
            <a:r>
              <a:rPr lang="en-US" sz="1400" dirty="0">
                <a:solidFill>
                  <a:srgbClr val="5C5A5A"/>
                </a:solidFill>
                <a:latin typeface="Franklin Gothic Book" panose="020B0503020102020204" pitchFamily="34" charset="0"/>
                <a:ea typeface="MS PGothic" pitchFamily="34" charset="-128"/>
                <a:cs typeface="Rockwell" pitchFamily="18" charset="0"/>
              </a:rPr>
              <a:t>The ConnectorCare program supplements federal premium tax credits and cost-sharing subsidies with state funds to offer more generous coverage than the federal standard </a:t>
            </a:r>
          </a:p>
          <a:p>
            <a:pPr marL="342900" lvl="1" indent="-342900" eaLnBrk="0" hangingPunct="0">
              <a:lnSpc>
                <a:spcPct val="114000"/>
              </a:lnSpc>
              <a:spcBef>
                <a:spcPts val="600"/>
              </a:spcBef>
              <a:spcAft>
                <a:spcPts val="600"/>
              </a:spcAft>
              <a:buClr>
                <a:srgbClr val="5C5A5A"/>
              </a:buClr>
              <a:buSzPct val="100000"/>
              <a:buFont typeface="Symbol" pitchFamily="18" charset="2"/>
              <a:buChar char="·"/>
              <a:tabLst>
                <a:tab pos="457200" algn="l"/>
              </a:tabLst>
              <a:defRPr/>
            </a:pPr>
            <a:r>
              <a:rPr lang="en-US" sz="1400" dirty="0">
                <a:solidFill>
                  <a:srgbClr val="5C5A5A"/>
                </a:solidFill>
                <a:latin typeface="Franklin Gothic Book" panose="020B0503020102020204" pitchFamily="34" charset="0"/>
                <a:ea typeface="MS PGothic" pitchFamily="34" charset="-128"/>
                <a:cs typeface="Rockwell" pitchFamily="18" charset="0"/>
              </a:rPr>
              <a:t>ConnectorCare enrollees make small premium payments on a sliding scale, in base amounts ranging from $0 to $</a:t>
            </a:r>
            <a:r>
              <a:rPr lang="en-US" sz="1400" dirty="0" smtClean="0">
                <a:solidFill>
                  <a:srgbClr val="5C5A5A"/>
                </a:solidFill>
                <a:latin typeface="Franklin Gothic Book" panose="020B0503020102020204" pitchFamily="34" charset="0"/>
                <a:ea typeface="MS PGothic" pitchFamily="34" charset="-128"/>
                <a:cs typeface="Rockwell" pitchFamily="18" charset="0"/>
              </a:rPr>
              <a:t>126 </a:t>
            </a:r>
            <a:r>
              <a:rPr lang="en-US" sz="1400" dirty="0">
                <a:solidFill>
                  <a:srgbClr val="5C5A5A"/>
                </a:solidFill>
                <a:latin typeface="Franklin Gothic Book" panose="020B0503020102020204" pitchFamily="34" charset="0"/>
                <a:ea typeface="MS PGothic" pitchFamily="34" charset="-128"/>
                <a:cs typeface="Rockwell" pitchFamily="18" charset="0"/>
              </a:rPr>
              <a:t>monthly, depending on </a:t>
            </a:r>
            <a:r>
              <a:rPr lang="en-US" sz="1400" dirty="0" smtClean="0">
                <a:solidFill>
                  <a:srgbClr val="5C5A5A"/>
                </a:solidFill>
                <a:latin typeface="Franklin Gothic Book" panose="020B0503020102020204" pitchFamily="34" charset="0"/>
                <a:ea typeface="MS PGothic" pitchFamily="34" charset="-128"/>
                <a:cs typeface="Rockwell" pitchFamily="18" charset="0"/>
              </a:rPr>
              <a:t>income </a:t>
            </a:r>
            <a:endParaRPr lang="en-US" sz="1400" dirty="0">
              <a:solidFill>
                <a:srgbClr val="5C5A5A"/>
              </a:solidFill>
              <a:latin typeface="Franklin Gothic Book" panose="020B0503020102020204" pitchFamily="34" charset="0"/>
              <a:ea typeface="MS PGothic" pitchFamily="34" charset="-128"/>
              <a:cs typeface="Rockwell" pitchFamily="18" charset="0"/>
            </a:endParaRPr>
          </a:p>
          <a:p>
            <a:pPr marL="342900" lvl="1" indent="-342900" eaLnBrk="0" hangingPunct="0">
              <a:lnSpc>
                <a:spcPct val="114000"/>
              </a:lnSpc>
              <a:spcBef>
                <a:spcPts val="600"/>
              </a:spcBef>
              <a:spcAft>
                <a:spcPts val="600"/>
              </a:spcAft>
              <a:buClr>
                <a:srgbClr val="5C5A5A"/>
              </a:buClr>
              <a:buSzPct val="100000"/>
              <a:buFont typeface="Symbol" pitchFamily="18" charset="2"/>
              <a:buChar char="·"/>
              <a:tabLst>
                <a:tab pos="457200" algn="l"/>
              </a:tabLst>
              <a:defRPr/>
            </a:pPr>
            <a:r>
              <a:rPr lang="en-US" sz="1400" dirty="0">
                <a:solidFill>
                  <a:srgbClr val="5C5A5A"/>
                </a:solidFill>
                <a:latin typeface="Franklin Gothic Book" panose="020B0503020102020204" pitchFamily="34" charset="0"/>
                <a:ea typeface="MS PGothic" pitchFamily="34" charset="-128"/>
                <a:cs typeface="Rockwell" pitchFamily="18" charset="0"/>
              </a:rPr>
              <a:t>ConnectorCare plans have low co-pays, but never include coinsurance or deductibles</a:t>
            </a:r>
          </a:p>
          <a:p>
            <a:pPr marL="342900" lvl="1" indent="-342900" eaLnBrk="0" hangingPunct="0">
              <a:lnSpc>
                <a:spcPct val="114000"/>
              </a:lnSpc>
              <a:spcBef>
                <a:spcPts val="600"/>
              </a:spcBef>
              <a:spcAft>
                <a:spcPts val="600"/>
              </a:spcAft>
              <a:buClr>
                <a:srgbClr val="5C5A5A"/>
              </a:buClr>
              <a:buSzPct val="100000"/>
              <a:buFont typeface="Symbol" pitchFamily="18" charset="2"/>
              <a:buChar char="·"/>
              <a:tabLst>
                <a:tab pos="457200" algn="l"/>
              </a:tabLst>
              <a:defRPr/>
            </a:pPr>
            <a:r>
              <a:rPr lang="en-US" sz="1400" dirty="0">
                <a:solidFill>
                  <a:srgbClr val="5C5A5A"/>
                </a:solidFill>
                <a:latin typeface="Franklin Gothic Book" panose="020B0503020102020204" pitchFamily="34" charset="0"/>
                <a:ea typeface="MS PGothic" pitchFamily="34" charset="-128"/>
                <a:cs typeface="Rockwell" pitchFamily="18" charset="0"/>
              </a:rPr>
              <a:t>ConnectorCare enrollees can choose from among up to five carriers in 2018</a:t>
            </a:r>
            <a:r>
              <a:rPr lang="en-US" sz="1400" dirty="0" smtClean="0">
                <a:solidFill>
                  <a:srgbClr val="5C5A5A"/>
                </a:solidFill>
                <a:latin typeface="Franklin Gothic Book" panose="020B0503020102020204" pitchFamily="34" charset="0"/>
                <a:ea typeface="MS PGothic" pitchFamily="34" charset="-128"/>
                <a:cs typeface="Rockwell" pitchFamily="18" charset="0"/>
              </a:rPr>
              <a:t>, one of which will feature the base premium  </a:t>
            </a:r>
            <a:endParaRPr lang="en-US" sz="1400" dirty="0">
              <a:solidFill>
                <a:srgbClr val="5C5A5A"/>
              </a:solidFill>
              <a:latin typeface="Franklin Gothic Book" panose="020B0503020102020204" pitchFamily="34" charset="0"/>
              <a:ea typeface="MS PGothic" pitchFamily="34" charset="-128"/>
              <a:cs typeface="Rockwell" pitchFamily="18" charset="0"/>
            </a:endParaRPr>
          </a:p>
          <a:p>
            <a:endParaRPr lang="en-US" dirty="0"/>
          </a:p>
        </p:txBody>
      </p:sp>
      <p:sp>
        <p:nvSpPr>
          <p:cNvPr id="10" name="TextBox 9"/>
          <p:cNvSpPr txBox="1"/>
          <p:nvPr/>
        </p:nvSpPr>
        <p:spPr>
          <a:xfrm>
            <a:off x="6185687" y="2790982"/>
            <a:ext cx="2886493" cy="523220"/>
          </a:xfrm>
          <a:prstGeom prst="rect">
            <a:avLst/>
          </a:prstGeom>
          <a:noFill/>
        </p:spPr>
        <p:txBody>
          <a:bodyPr wrap="square" rtlCol="0">
            <a:spAutoFit/>
          </a:bodyPr>
          <a:lstStyle/>
          <a:p>
            <a:pPr algn="ctr"/>
            <a:r>
              <a:rPr lang="en-US" sz="1400" b="1" dirty="0" smtClean="0">
                <a:solidFill>
                  <a:srgbClr val="006595"/>
                </a:solidFill>
                <a:latin typeface="Franklin Gothic Book" panose="020B0503020102020204" pitchFamily="34" charset="0"/>
              </a:rPr>
              <a:t>ConnectorCare </a:t>
            </a:r>
          </a:p>
          <a:p>
            <a:pPr algn="ctr"/>
            <a:r>
              <a:rPr lang="en-US" sz="1400" b="1" dirty="0" smtClean="0">
                <a:solidFill>
                  <a:srgbClr val="006595"/>
                </a:solidFill>
                <a:latin typeface="Franklin Gothic Book" panose="020B0503020102020204" pitchFamily="34" charset="0"/>
              </a:rPr>
              <a:t>Sliding-Scale Plan Types</a:t>
            </a:r>
            <a:endParaRPr lang="en-US" sz="1400" b="1" dirty="0">
              <a:solidFill>
                <a:srgbClr val="006595"/>
              </a:solidFill>
              <a:latin typeface="Franklin Gothic Book" panose="020B0503020102020204" pitchFamily="34" charset="0"/>
            </a:endParaRPr>
          </a:p>
        </p:txBody>
      </p:sp>
      <p:sp>
        <p:nvSpPr>
          <p:cNvPr id="11" name="TextBox 10"/>
          <p:cNvSpPr txBox="1"/>
          <p:nvPr/>
        </p:nvSpPr>
        <p:spPr>
          <a:xfrm>
            <a:off x="982580" y="5502295"/>
            <a:ext cx="7234988" cy="307777"/>
          </a:xfrm>
          <a:prstGeom prst="rect">
            <a:avLst/>
          </a:prstGeom>
          <a:noFill/>
        </p:spPr>
        <p:txBody>
          <a:bodyPr wrap="square" rtlCol="0">
            <a:spAutoFit/>
          </a:bodyPr>
          <a:lstStyle/>
          <a:p>
            <a:pPr algn="ctr"/>
            <a:r>
              <a:rPr lang="en-US" sz="1400" b="1" dirty="0" smtClean="0">
                <a:solidFill>
                  <a:srgbClr val="006595"/>
                </a:solidFill>
                <a:latin typeface="Franklin Gothic Book" panose="020B0503020102020204" pitchFamily="34" charset="0"/>
              </a:rPr>
              <a:t>ConnectorCare Base Premiums</a:t>
            </a:r>
            <a:endParaRPr lang="en-US" sz="1400" b="1" dirty="0">
              <a:solidFill>
                <a:srgbClr val="006595"/>
              </a:solidFill>
              <a:latin typeface="Franklin Gothic Book" panose="020B0503020102020204" pitchFamily="34" charset="0"/>
            </a:endParaRPr>
          </a:p>
        </p:txBody>
      </p:sp>
      <p:pic>
        <p:nvPicPr>
          <p:cNvPr id="3" name="Picture 2"/>
          <p:cNvPicPr>
            <a:picLocks noChangeAspect="1"/>
          </p:cNvPicPr>
          <p:nvPr/>
        </p:nvPicPr>
        <p:blipFill>
          <a:blip r:embed="rId4"/>
          <a:stretch>
            <a:fillRect/>
          </a:stretch>
        </p:blipFill>
        <p:spPr>
          <a:xfrm>
            <a:off x="509516" y="5802133"/>
            <a:ext cx="8124968" cy="752617"/>
          </a:xfrm>
          <a:prstGeom prst="rect">
            <a:avLst/>
          </a:prstGeom>
        </p:spPr>
      </p:pic>
    </p:spTree>
    <p:extLst>
      <p:ext uri="{BB962C8B-B14F-4D97-AF65-F5344CB8AC3E}">
        <p14:creationId xmlns:p14="http://schemas.microsoft.com/office/powerpoint/2010/main" val="3187645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686800" y="6480175"/>
            <a:ext cx="255588" cy="254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p>
            <a:fld id="{507F6BDA-D6BE-4B32-A764-D34D1FDDD301}" type="slidenum">
              <a:rPr lang="en-US" sz="1100">
                <a:latin typeface="ITC Franklin Gothic Std Book" pitchFamily="34" charset="0"/>
                <a:cs typeface="ヒラギノ明朝 ProN W3"/>
              </a:rPr>
              <a:pPr/>
              <a:t>12</a:t>
            </a:fld>
            <a:endParaRPr lang="en-US" sz="1100" dirty="0">
              <a:latin typeface="ITC Franklin Gothic Std Book" pitchFamily="34" charset="0"/>
              <a:cs typeface="ヒラギノ明朝 ProN W3"/>
            </a:endParaRPr>
          </a:p>
        </p:txBody>
      </p:sp>
      <p:sp>
        <p:nvSpPr>
          <p:cNvPr id="7" name="Rectangle 5"/>
          <p:cNvSpPr>
            <a:spLocks/>
          </p:cNvSpPr>
          <p:nvPr/>
        </p:nvSpPr>
        <p:spPr bwMode="auto">
          <a:xfrm>
            <a:off x="8709" y="2236882"/>
            <a:ext cx="8312331" cy="462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lstStyle/>
          <a:p>
            <a:pPr marL="742950" lvl="1" indent="-228600" fontAlgn="base">
              <a:lnSpc>
                <a:spcPts val="2000"/>
              </a:lnSpc>
              <a:spcBef>
                <a:spcPct val="0"/>
              </a:spcBef>
              <a:spcAft>
                <a:spcPts val="900"/>
              </a:spcAft>
              <a:buClr>
                <a:srgbClr val="5C5A5A"/>
              </a:buClr>
              <a:buSzPct val="100000"/>
              <a:buFont typeface="Symbol" pitchFamily="18" charset="2"/>
              <a:buChar char="·"/>
            </a:pPr>
            <a:endParaRPr lang="en-US" sz="1400" dirty="0" smtClean="0">
              <a:solidFill>
                <a:srgbClr val="FF0000"/>
              </a:solidFill>
              <a:latin typeface="Franklin Gothic Book" panose="020B0503020102020204" pitchFamily="34" charset="0"/>
              <a:ea typeface="MS PGothic" pitchFamily="34" charset="-128"/>
              <a:cs typeface="FranklinGothicURWBoo" pitchFamily="2" charset="0"/>
              <a:sym typeface="FranklinGothicURWBoo" pitchFamily="2" charset="0"/>
            </a:endParaRPr>
          </a:p>
        </p:txBody>
      </p:sp>
      <p:sp>
        <p:nvSpPr>
          <p:cNvPr id="8" name="Title 1"/>
          <p:cNvSpPr txBox="1">
            <a:spLocks/>
          </p:cNvSpPr>
          <p:nvPr/>
        </p:nvSpPr>
        <p:spPr bwMode="auto">
          <a:xfrm>
            <a:off x="457200" y="128588"/>
            <a:ext cx="6234056" cy="958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rgbClr val="006595"/>
                </a:solidFill>
                <a:latin typeface="Rockwell"/>
                <a:ea typeface="+mj-ea"/>
                <a:cs typeface="+mj-cs"/>
                <a:sym typeface="Rockwell" pitchFamily="18" charset="0"/>
              </a:defRPr>
            </a:lvl1pPr>
            <a:lvl2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2pPr>
            <a:lvl3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3pPr>
            <a:lvl4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4pPr>
            <a:lvl5pPr algn="l" rtl="0" eaLnBrk="1" fontAlgn="base" hangingPunct="1">
              <a:spcBef>
                <a:spcPct val="0"/>
              </a:spcBef>
              <a:spcAft>
                <a:spcPct val="0"/>
              </a:spcAft>
              <a:defRPr sz="3200" b="1">
                <a:solidFill>
                  <a:srgbClr val="006595"/>
                </a:solidFill>
                <a:latin typeface="Rockwell Std" pitchFamily="18" charset="0"/>
                <a:ea typeface="ヒラギノ明朝 ProN W6" charset="0"/>
                <a:cs typeface="ヒラギノ明朝 ProN W6" charset="0"/>
                <a:sym typeface="Rockwell" pitchFamily="18" charset="0"/>
              </a:defRPr>
            </a:lvl5pPr>
            <a:lvl6pPr marL="4572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6pPr>
            <a:lvl7pPr marL="9144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7pPr>
            <a:lvl8pPr marL="13716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8pPr>
            <a:lvl9pPr marL="1828800" algn="l" rtl="0" eaLnBrk="1" fontAlgn="base" hangingPunct="1">
              <a:spcBef>
                <a:spcPct val="0"/>
              </a:spcBef>
              <a:spcAft>
                <a:spcPct val="0"/>
              </a:spcAft>
              <a:defRPr sz="3400" b="1">
                <a:solidFill>
                  <a:srgbClr val="006595"/>
                </a:solidFill>
                <a:latin typeface="Rockwell" charset="0"/>
                <a:ea typeface="ヒラギノ明朝 ProN W6" charset="0"/>
                <a:cs typeface="ヒラギノ明朝 ProN W6" charset="0"/>
                <a:sym typeface="Rockwell" charset="0"/>
              </a:defRPr>
            </a:lvl9pPr>
          </a:lstStyle>
          <a:p>
            <a:pPr lvl="0"/>
            <a:r>
              <a:rPr lang="en-US" noProof="0" dirty="0" smtClean="0">
                <a:latin typeface="Rockwell" pitchFamily="18" charset="0"/>
                <a:ea typeface="MS PGothic" pitchFamily="34" charset="-128"/>
                <a:sym typeface="Rockwell" pitchFamily="-84" charset="0"/>
              </a:rPr>
              <a:t>Affordability Help: </a:t>
            </a:r>
          </a:p>
          <a:p>
            <a:pPr lvl="0"/>
            <a:r>
              <a:rPr lang="en-US" noProof="0" dirty="0" smtClean="0">
                <a:latin typeface="Rockwell" pitchFamily="18" charset="0"/>
                <a:ea typeface="MS PGothic" pitchFamily="34" charset="-128"/>
                <a:sym typeface="Rockwell" pitchFamily="-84" charset="0"/>
              </a:rPr>
              <a:t>Small Employer Detail</a:t>
            </a:r>
            <a:endParaRPr kumimoji="0" lang="en-US" sz="3200" b="1" i="0" u="none" strike="noStrike" kern="0" cap="none" spc="0" normalizeH="0" baseline="0" noProof="0" dirty="0">
              <a:ln>
                <a:noFill/>
              </a:ln>
              <a:solidFill>
                <a:srgbClr val="006595"/>
              </a:solidFill>
              <a:effectLst/>
              <a:uLnTx/>
              <a:uFillTx/>
              <a:latin typeface="Rockwell"/>
              <a:ea typeface="+mj-ea"/>
              <a:cs typeface="+mj-cs"/>
              <a:sym typeface="Rockwell" pitchFamily="18" charset="0"/>
            </a:endParaRPr>
          </a:p>
        </p:txBody>
      </p:sp>
      <p:graphicFrame>
        <p:nvGraphicFramePr>
          <p:cNvPr id="10" name="Diagram 9"/>
          <p:cNvGraphicFramePr/>
          <p:nvPr>
            <p:extLst>
              <p:ext uri="{D42A27DB-BD31-4B8C-83A1-F6EECF244321}">
                <p14:modId xmlns:p14="http://schemas.microsoft.com/office/powerpoint/2010/main" val="2131873200"/>
              </p:ext>
            </p:extLst>
          </p:nvPr>
        </p:nvGraphicFramePr>
        <p:xfrm>
          <a:off x="250552" y="1894653"/>
          <a:ext cx="8436248" cy="496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09599" y="1359719"/>
            <a:ext cx="7953283" cy="646331"/>
          </a:xfrm>
          <a:prstGeom prst="rect">
            <a:avLst/>
          </a:prstGeom>
        </p:spPr>
        <p:txBody>
          <a:bodyPr wrap="square">
            <a:spAutoFit/>
          </a:bodyPr>
          <a:lstStyle/>
          <a:p>
            <a:pPr marL="0" lvl="1" eaLnBrk="0" hangingPunct="0">
              <a:spcBef>
                <a:spcPts val="600"/>
              </a:spcBef>
              <a:spcAft>
                <a:spcPts val="600"/>
              </a:spcAft>
              <a:buClr>
                <a:srgbClr val="5C5A5A"/>
              </a:buClr>
              <a:buSzPct val="100000"/>
              <a:tabLst>
                <a:tab pos="457200" algn="l"/>
              </a:tabLst>
              <a:defRPr/>
            </a:pPr>
            <a:r>
              <a:rPr lang="en-US" sz="1800" b="1" i="1" dirty="0" smtClean="0">
                <a:solidFill>
                  <a:srgbClr val="DC8E28"/>
                </a:solidFill>
                <a:latin typeface="+mj-lt"/>
                <a:ea typeface="MS PGothic" pitchFamily="34" charset="-128"/>
                <a:cs typeface="Rockwell" pitchFamily="18" charset="0"/>
              </a:rPr>
              <a:t>Health Connector for Business offers exclusive savings for qualifying small employers that offer group coverage. </a:t>
            </a:r>
            <a:endParaRPr lang="en-US" sz="1800" b="1" i="1" dirty="0">
              <a:solidFill>
                <a:srgbClr val="DC8E28"/>
              </a:solidFill>
              <a:latin typeface="+mj-lt"/>
              <a:ea typeface="MS PGothic" pitchFamily="34" charset="-128"/>
              <a:cs typeface="Rockwell" pitchFamily="18" charset="0"/>
            </a:endParaRPr>
          </a:p>
        </p:txBody>
      </p:sp>
    </p:spTree>
    <p:extLst>
      <p:ext uri="{BB962C8B-B14F-4D97-AF65-F5344CB8AC3E}">
        <p14:creationId xmlns:p14="http://schemas.microsoft.com/office/powerpoint/2010/main" val="3529174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686800" y="6480175"/>
            <a:ext cx="255588" cy="254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p>
            <a:fld id="{507F6BDA-D6BE-4B32-A764-D34D1FDDD301}" type="slidenum">
              <a:rPr lang="en-US" sz="1100">
                <a:latin typeface="ITC Franklin Gothic Std Book" pitchFamily="34" charset="0"/>
                <a:cs typeface="ヒラギノ明朝 ProN W3"/>
              </a:rPr>
              <a:pPr/>
              <a:t>13</a:t>
            </a:fld>
            <a:endParaRPr lang="en-US" sz="1100" dirty="0">
              <a:latin typeface="ITC Franklin Gothic Std Book" pitchFamily="34" charset="0"/>
              <a:cs typeface="ヒラギノ明朝 ProN W3"/>
            </a:endParaRPr>
          </a:p>
        </p:txBody>
      </p:sp>
      <p:sp>
        <p:nvSpPr>
          <p:cNvPr id="7" name="Rectangle 5"/>
          <p:cNvSpPr>
            <a:spLocks/>
          </p:cNvSpPr>
          <p:nvPr/>
        </p:nvSpPr>
        <p:spPr bwMode="auto">
          <a:xfrm>
            <a:off x="340578" y="1447800"/>
            <a:ext cx="8583881" cy="221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lstStyle/>
          <a:p>
            <a:pPr fontAlgn="base">
              <a:spcBef>
                <a:spcPts val="600"/>
              </a:spcBef>
              <a:spcAft>
                <a:spcPts val="600"/>
              </a:spcAft>
              <a:buSzPct val="100000"/>
            </a:pPr>
            <a:r>
              <a:rPr lang="en-US" sz="1800" b="1" i="1" dirty="0" smtClean="0">
                <a:solidFill>
                  <a:srgbClr val="DC8E28"/>
                </a:solidFill>
                <a:latin typeface="+mj-lt"/>
                <a:ea typeface="MS PGothic" pitchFamily="34" charset="-128"/>
                <a:sym typeface="Rockwell" pitchFamily="18" charset="0"/>
              </a:rPr>
              <a:t>Health Connector for Business is bringing something new to small businesses: a choice of plans for their employees. </a:t>
            </a:r>
            <a:endParaRPr lang="en-US" dirty="0">
              <a:solidFill>
                <a:srgbClr val="5C5A5A"/>
              </a:solidFill>
              <a:latin typeface="Franklin Gothic Book" panose="020B0503020102020204" pitchFamily="34" charset="0"/>
              <a:ea typeface="MS PGothic" pitchFamily="34" charset="-128"/>
              <a:sym typeface="FranklinGothicURWBoo" pitchFamily="2" charset="0"/>
            </a:endParaRPr>
          </a:p>
          <a:p>
            <a:pPr marL="344488" indent="-344488" fontAlgn="base">
              <a:lnSpc>
                <a:spcPct val="114000"/>
              </a:lnSpc>
              <a:spcBef>
                <a:spcPts val="600"/>
              </a:spcBef>
              <a:spcAft>
                <a:spcPts val="600"/>
              </a:spcAft>
              <a:buSzPct val="100000"/>
              <a:buFont typeface="Symbol" pitchFamily="18" charset="2"/>
              <a:buChar char="·"/>
            </a:pPr>
            <a:endParaRPr lang="en-US" dirty="0">
              <a:solidFill>
                <a:srgbClr val="5C5A5A"/>
              </a:solidFill>
              <a:latin typeface="Franklin Gothic Book" panose="020B0503020102020204" pitchFamily="34" charset="0"/>
              <a:ea typeface="MS PGothic" pitchFamily="34" charset="-128"/>
              <a:sym typeface="FranklinGothicURWBoo" pitchFamily="2" charset="0"/>
            </a:endParaRPr>
          </a:p>
        </p:txBody>
      </p:sp>
      <p:sp>
        <p:nvSpPr>
          <p:cNvPr id="8" name="Title 2"/>
          <p:cNvSpPr txBox="1">
            <a:spLocks/>
          </p:cNvSpPr>
          <p:nvPr/>
        </p:nvSpPr>
        <p:spPr>
          <a:xfrm>
            <a:off x="292699" y="237794"/>
            <a:ext cx="7936901" cy="82900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b="1" dirty="0" smtClean="0">
                <a:solidFill>
                  <a:srgbClr val="006494"/>
                </a:solidFill>
                <a:latin typeface="Rockwell" pitchFamily="18" charset="0"/>
                <a:sym typeface="Rockwell" pitchFamily="-84" charset="0"/>
              </a:rPr>
              <a:t>Affordability Help: </a:t>
            </a:r>
          </a:p>
          <a:p>
            <a:pPr algn="l">
              <a:defRPr/>
            </a:pPr>
            <a:r>
              <a:rPr lang="en-US" sz="3200" b="1" dirty="0" smtClean="0">
                <a:solidFill>
                  <a:srgbClr val="006494"/>
                </a:solidFill>
                <a:latin typeface="Rockwell" pitchFamily="18" charset="0"/>
                <a:sym typeface="Rockwell" pitchFamily="-84" charset="0"/>
              </a:rPr>
              <a:t>Small Employer Detail (Cont’d)</a:t>
            </a:r>
            <a:endParaRPr lang="en-US" sz="3200" b="1" dirty="0">
              <a:solidFill>
                <a:srgbClr val="006494"/>
              </a:solidFill>
              <a:latin typeface="Rockwell" pitchFamily="18" charset="0"/>
              <a:sym typeface="Rockwell" pitchFamily="-8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992183088"/>
              </p:ext>
            </p:extLst>
          </p:nvPr>
        </p:nvGraphicFramePr>
        <p:xfrm>
          <a:off x="685800" y="3962400"/>
          <a:ext cx="6934199" cy="243050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066799"/>
                <a:gridCol w="2590800"/>
                <a:gridCol w="3276600"/>
              </a:tblGrid>
              <a:tr h="235481">
                <a:tc>
                  <a:txBody>
                    <a:bodyPr/>
                    <a:lstStyle/>
                    <a:p>
                      <a:pPr marL="0" marR="0" algn="ctr" defTabSz="457200" rtl="0" eaLnBrk="1" latinLnBrk="0" hangingPunct="1">
                        <a:spcBef>
                          <a:spcPts val="0"/>
                        </a:spcBef>
                        <a:spcAft>
                          <a:spcPts val="0"/>
                        </a:spcAft>
                      </a:pPr>
                      <a:r>
                        <a:rPr lang="en-US" sz="1400" b="1" kern="1200" dirty="0">
                          <a:solidFill>
                            <a:schemeClr val="lt1"/>
                          </a:solidFill>
                          <a:effectLst/>
                          <a:latin typeface="Franklin Gothic Book"/>
                          <a:ea typeface="+mn-ea"/>
                          <a:cs typeface="Franklin Gothic Book"/>
                        </a:rPr>
                        <a:t>Choice Type</a:t>
                      </a:r>
                    </a:p>
                  </a:txBody>
                  <a:tcPr marL="51435" marR="51435" marT="0" marB="0"/>
                </a:tc>
                <a:tc>
                  <a:txBody>
                    <a:bodyPr/>
                    <a:lstStyle/>
                    <a:p>
                      <a:pPr marL="0" marR="0" algn="ctr" defTabSz="457200" rtl="0" eaLnBrk="1" latinLnBrk="0" hangingPunct="1">
                        <a:spcBef>
                          <a:spcPts val="0"/>
                        </a:spcBef>
                        <a:spcAft>
                          <a:spcPts val="0"/>
                        </a:spcAft>
                      </a:pPr>
                      <a:r>
                        <a:rPr lang="en-US" sz="1400" b="1" kern="1200" dirty="0">
                          <a:solidFill>
                            <a:schemeClr val="lt1"/>
                          </a:solidFill>
                          <a:effectLst/>
                          <a:latin typeface="Franklin Gothic Book"/>
                          <a:ea typeface="+mn-ea"/>
                          <a:cs typeface="Franklin Gothic Book"/>
                        </a:rPr>
                        <a:t>Employer </a:t>
                      </a:r>
                      <a:r>
                        <a:rPr lang="en-US" sz="1400" b="1" kern="1200" dirty="0" smtClean="0">
                          <a:solidFill>
                            <a:schemeClr val="lt1"/>
                          </a:solidFill>
                          <a:effectLst/>
                          <a:latin typeface="Franklin Gothic Book"/>
                          <a:ea typeface="+mn-ea"/>
                          <a:cs typeface="Franklin Gothic Book"/>
                        </a:rPr>
                        <a:t>Chooses…</a:t>
                      </a:r>
                      <a:endParaRPr lang="en-US" sz="1400" b="1" kern="1200" dirty="0">
                        <a:solidFill>
                          <a:schemeClr val="lt1"/>
                        </a:solidFill>
                        <a:effectLst/>
                        <a:latin typeface="Franklin Gothic Book"/>
                        <a:ea typeface="+mn-ea"/>
                        <a:cs typeface="Franklin Gothic Book"/>
                      </a:endParaRPr>
                    </a:p>
                  </a:txBody>
                  <a:tcPr marL="51435" marR="51435" marT="0" marB="0"/>
                </a:tc>
                <a:tc>
                  <a:txBody>
                    <a:bodyPr/>
                    <a:lstStyle/>
                    <a:p>
                      <a:pPr marL="0" marR="0" algn="ctr" defTabSz="457200" rtl="0" eaLnBrk="1" latinLnBrk="0" hangingPunct="1">
                        <a:spcBef>
                          <a:spcPts val="0"/>
                        </a:spcBef>
                        <a:spcAft>
                          <a:spcPts val="0"/>
                        </a:spcAft>
                      </a:pPr>
                      <a:r>
                        <a:rPr lang="en-US" sz="1400" b="1" kern="1200" dirty="0">
                          <a:solidFill>
                            <a:schemeClr val="lt1"/>
                          </a:solidFill>
                          <a:effectLst/>
                          <a:latin typeface="Franklin Gothic Book"/>
                          <a:ea typeface="+mn-ea"/>
                          <a:cs typeface="Franklin Gothic Book"/>
                        </a:rPr>
                        <a:t>Employee </a:t>
                      </a:r>
                      <a:r>
                        <a:rPr lang="en-US" sz="1400" b="1" kern="1200" dirty="0" smtClean="0">
                          <a:solidFill>
                            <a:schemeClr val="lt1"/>
                          </a:solidFill>
                          <a:effectLst/>
                          <a:latin typeface="Franklin Gothic Book"/>
                          <a:ea typeface="+mn-ea"/>
                          <a:cs typeface="Franklin Gothic Book"/>
                        </a:rPr>
                        <a:t>Chooses…</a:t>
                      </a:r>
                      <a:endParaRPr lang="en-US" sz="1400" b="1" kern="1200" dirty="0">
                        <a:solidFill>
                          <a:schemeClr val="lt1"/>
                        </a:solidFill>
                        <a:effectLst/>
                        <a:latin typeface="Franklin Gothic Book"/>
                        <a:ea typeface="+mn-ea"/>
                        <a:cs typeface="Franklin Gothic Book"/>
                      </a:endParaRPr>
                    </a:p>
                  </a:txBody>
                  <a:tcPr marL="51435" marR="51435" marT="0" marB="0"/>
                </a:tc>
              </a:tr>
              <a:tr h="487784">
                <a:tc>
                  <a:txBody>
                    <a:bodyPr/>
                    <a:lstStyle/>
                    <a:p>
                      <a:pPr marL="0" marR="0" algn="ctr">
                        <a:spcBef>
                          <a:spcPts val="0"/>
                        </a:spcBef>
                        <a:spcAft>
                          <a:spcPts val="0"/>
                        </a:spcAft>
                      </a:pPr>
                      <a:r>
                        <a:rPr lang="en-US" sz="1400" dirty="0">
                          <a:effectLst/>
                          <a:latin typeface="Franklin Gothic Book"/>
                          <a:cs typeface="Franklin Gothic Book"/>
                        </a:rPr>
                        <a:t>One Plan </a:t>
                      </a:r>
                      <a:endParaRPr lang="en-US" sz="1400" dirty="0">
                        <a:effectLst/>
                        <a:latin typeface="Franklin Gothic Book"/>
                        <a:ea typeface="Calibri" panose="020F0502020204030204" pitchFamily="34" charset="0"/>
                        <a:cs typeface="Franklin Gothic Book"/>
                      </a:endParaRPr>
                    </a:p>
                  </a:txBody>
                  <a:tcPr marL="51435" marR="51435" marT="0" marB="0" anchor="ctr"/>
                </a:tc>
                <a:tc>
                  <a:txBody>
                    <a:bodyPr/>
                    <a:lstStyle/>
                    <a:p>
                      <a:pPr marL="0" marR="0" algn="ctr">
                        <a:spcBef>
                          <a:spcPts val="0"/>
                        </a:spcBef>
                        <a:spcAft>
                          <a:spcPts val="0"/>
                        </a:spcAft>
                      </a:pPr>
                      <a:r>
                        <a:rPr lang="en-US" sz="1400" dirty="0">
                          <a:effectLst/>
                          <a:latin typeface="Franklin Gothic Book"/>
                          <a:cs typeface="Franklin Gothic Book"/>
                        </a:rPr>
                        <a:t>One health plan </a:t>
                      </a:r>
                      <a:endParaRPr lang="en-US" sz="1400" dirty="0">
                        <a:effectLst/>
                        <a:latin typeface="Franklin Gothic Book"/>
                        <a:ea typeface="Calibri" panose="020F0502020204030204" pitchFamily="34" charset="0"/>
                        <a:cs typeface="Franklin Gothic Book"/>
                      </a:endParaRPr>
                    </a:p>
                  </a:txBody>
                  <a:tcPr marL="51435" marR="51435" marT="0" marB="0" anchor="ctr"/>
                </a:tc>
                <a:tc>
                  <a:txBody>
                    <a:bodyPr/>
                    <a:lstStyle/>
                    <a:p>
                      <a:pPr marL="0" marR="0" algn="ctr">
                        <a:spcBef>
                          <a:spcPts val="0"/>
                        </a:spcBef>
                        <a:spcAft>
                          <a:spcPts val="0"/>
                        </a:spcAft>
                      </a:pPr>
                      <a:r>
                        <a:rPr lang="en-US" sz="1400" dirty="0" smtClean="0">
                          <a:effectLst/>
                          <a:latin typeface="Franklin Gothic Book"/>
                          <a:cs typeface="Franklin Gothic Book"/>
                        </a:rPr>
                        <a:t>The one employ</a:t>
                      </a:r>
                      <a:r>
                        <a:rPr lang="en-US" sz="1400" dirty="0" smtClean="0">
                          <a:solidFill>
                            <a:schemeClr val="tx1"/>
                          </a:solidFill>
                          <a:effectLst/>
                          <a:latin typeface="Franklin Gothic Book"/>
                          <a:cs typeface="Franklin Gothic Book"/>
                        </a:rPr>
                        <a:t>er-select</a:t>
                      </a:r>
                      <a:r>
                        <a:rPr lang="en-US" sz="1400" dirty="0" smtClean="0">
                          <a:effectLst/>
                          <a:latin typeface="Franklin Gothic Book"/>
                          <a:cs typeface="Franklin Gothic Book"/>
                        </a:rPr>
                        <a:t>ed </a:t>
                      </a:r>
                      <a:r>
                        <a:rPr lang="en-US" sz="1400" dirty="0">
                          <a:effectLst/>
                          <a:latin typeface="Franklin Gothic Book"/>
                          <a:cs typeface="Franklin Gothic Book"/>
                        </a:rPr>
                        <a:t>health plan</a:t>
                      </a:r>
                      <a:endParaRPr lang="en-US" sz="1400" dirty="0">
                        <a:effectLst/>
                        <a:latin typeface="Franklin Gothic Book"/>
                        <a:ea typeface="Calibri" panose="020F0502020204030204" pitchFamily="34" charset="0"/>
                        <a:cs typeface="Franklin Gothic Book"/>
                      </a:endParaRPr>
                    </a:p>
                  </a:txBody>
                  <a:tcPr marL="51435" marR="51435" marT="0" marB="0" anchor="ctr"/>
                </a:tc>
              </a:tr>
              <a:tr h="975568">
                <a:tc>
                  <a:txBody>
                    <a:bodyPr/>
                    <a:lstStyle/>
                    <a:p>
                      <a:pPr marL="0" marR="0" algn="ctr">
                        <a:spcBef>
                          <a:spcPts val="0"/>
                        </a:spcBef>
                        <a:spcAft>
                          <a:spcPts val="0"/>
                        </a:spcAft>
                      </a:pPr>
                      <a:r>
                        <a:rPr lang="en-US" sz="1400" dirty="0">
                          <a:effectLst/>
                          <a:latin typeface="Franklin Gothic Book"/>
                          <a:cs typeface="Franklin Gothic Book"/>
                        </a:rPr>
                        <a:t>One Carrier</a:t>
                      </a:r>
                      <a:endParaRPr lang="en-US" sz="1400" dirty="0">
                        <a:effectLst/>
                        <a:latin typeface="Franklin Gothic Book"/>
                        <a:ea typeface="Calibri" panose="020F0502020204030204" pitchFamily="34" charset="0"/>
                        <a:cs typeface="Franklin Gothic Book"/>
                      </a:endParaRPr>
                    </a:p>
                  </a:txBody>
                  <a:tcPr marL="51435" marR="51435" marT="0" marB="0" anchor="ctr"/>
                </a:tc>
                <a:tc>
                  <a:txBody>
                    <a:bodyPr/>
                    <a:lstStyle/>
                    <a:p>
                      <a:pPr marL="0" marR="0" algn="ctr">
                        <a:spcBef>
                          <a:spcPts val="0"/>
                        </a:spcBef>
                        <a:spcAft>
                          <a:spcPts val="0"/>
                        </a:spcAft>
                      </a:pPr>
                      <a:r>
                        <a:rPr lang="en-US" sz="1400" dirty="0">
                          <a:effectLst/>
                          <a:latin typeface="Franklin Gothic Book"/>
                          <a:cs typeface="Franklin Gothic Book"/>
                        </a:rPr>
                        <a:t>One </a:t>
                      </a:r>
                      <a:r>
                        <a:rPr lang="en-US" sz="1400" dirty="0" smtClean="0">
                          <a:effectLst/>
                          <a:latin typeface="Franklin Gothic Book"/>
                          <a:cs typeface="Franklin Gothic Book"/>
                        </a:rPr>
                        <a:t>Carrier</a:t>
                      </a:r>
                      <a:endParaRPr lang="en-US" sz="1400" dirty="0">
                        <a:effectLst/>
                        <a:latin typeface="Franklin Gothic Book"/>
                        <a:cs typeface="Franklin Gothic Book"/>
                      </a:endParaRPr>
                    </a:p>
                    <a:p>
                      <a:pPr marL="0" marR="0" algn="ctr">
                        <a:spcBef>
                          <a:spcPts val="0"/>
                        </a:spcBef>
                        <a:spcAft>
                          <a:spcPts val="0"/>
                        </a:spcAft>
                      </a:pPr>
                      <a:r>
                        <a:rPr lang="en-US" sz="1400" dirty="0">
                          <a:effectLst/>
                          <a:latin typeface="Franklin Gothic Book"/>
                          <a:cs typeface="Franklin Gothic Book"/>
                        </a:rPr>
                        <a:t>(Platinum, Gold, and Silver)</a:t>
                      </a:r>
                      <a:endParaRPr lang="en-US" sz="1400" dirty="0">
                        <a:effectLst/>
                        <a:latin typeface="Franklin Gothic Book"/>
                        <a:ea typeface="Calibri" panose="020F0502020204030204" pitchFamily="34" charset="0"/>
                        <a:cs typeface="Franklin Gothic Book"/>
                      </a:endParaRPr>
                    </a:p>
                  </a:txBody>
                  <a:tcPr marL="51435" marR="51435" marT="0" marB="0" anchor="ctr"/>
                </a:tc>
                <a:tc>
                  <a:txBody>
                    <a:bodyPr/>
                    <a:lstStyle/>
                    <a:p>
                      <a:pPr marL="0" marR="0" algn="ctr">
                        <a:spcBef>
                          <a:spcPts val="0"/>
                        </a:spcBef>
                        <a:spcAft>
                          <a:spcPts val="0"/>
                        </a:spcAft>
                      </a:pPr>
                      <a:r>
                        <a:rPr lang="en-US" sz="1400" dirty="0">
                          <a:effectLst/>
                          <a:latin typeface="Franklin Gothic Book"/>
                          <a:cs typeface="Franklin Gothic Book"/>
                        </a:rPr>
                        <a:t>From all health plans offered by the selected carrier across the  Platinum, Gold, and Silver </a:t>
                      </a:r>
                      <a:r>
                        <a:rPr lang="en-US" sz="1400" dirty="0" smtClean="0">
                          <a:effectLst/>
                          <a:latin typeface="Franklin Gothic Book"/>
                          <a:cs typeface="Franklin Gothic Book"/>
                        </a:rPr>
                        <a:t>metallic </a:t>
                      </a:r>
                      <a:r>
                        <a:rPr lang="en-US" sz="1400" dirty="0">
                          <a:effectLst/>
                          <a:latin typeface="Franklin Gothic Book"/>
                          <a:cs typeface="Franklin Gothic Book"/>
                        </a:rPr>
                        <a:t>tiers</a:t>
                      </a:r>
                      <a:endParaRPr lang="en-US" sz="1400" dirty="0">
                        <a:effectLst/>
                        <a:latin typeface="Franklin Gothic Book"/>
                        <a:ea typeface="Calibri" panose="020F0502020204030204" pitchFamily="34" charset="0"/>
                        <a:cs typeface="Franklin Gothic Book"/>
                      </a:endParaRPr>
                    </a:p>
                  </a:txBody>
                  <a:tcPr marL="51435" marR="51435" marT="0" marB="0" anchor="ctr"/>
                </a:tc>
              </a:tr>
              <a:tr h="731676">
                <a:tc>
                  <a:txBody>
                    <a:bodyPr/>
                    <a:lstStyle/>
                    <a:p>
                      <a:pPr marL="0" marR="0" algn="ctr">
                        <a:spcBef>
                          <a:spcPts val="0"/>
                        </a:spcBef>
                        <a:spcAft>
                          <a:spcPts val="0"/>
                        </a:spcAft>
                      </a:pPr>
                      <a:r>
                        <a:rPr lang="en-US" sz="1400" dirty="0">
                          <a:effectLst/>
                          <a:latin typeface="Franklin Gothic Book"/>
                          <a:cs typeface="Franklin Gothic Book"/>
                        </a:rPr>
                        <a:t>One Level</a:t>
                      </a:r>
                      <a:endParaRPr lang="en-US" sz="1400" dirty="0">
                        <a:effectLst/>
                        <a:latin typeface="Franklin Gothic Book"/>
                        <a:ea typeface="Calibri" panose="020F0502020204030204" pitchFamily="34" charset="0"/>
                        <a:cs typeface="Franklin Gothic Book"/>
                      </a:endParaRPr>
                    </a:p>
                  </a:txBody>
                  <a:tcPr marL="51435" marR="51435" marT="0" marB="0" anchor="ctr"/>
                </a:tc>
                <a:tc>
                  <a:txBody>
                    <a:bodyPr/>
                    <a:lstStyle/>
                    <a:p>
                      <a:pPr marL="0" marR="0" algn="ctr">
                        <a:spcBef>
                          <a:spcPts val="0"/>
                        </a:spcBef>
                        <a:spcAft>
                          <a:spcPts val="0"/>
                        </a:spcAft>
                      </a:pPr>
                      <a:r>
                        <a:rPr lang="en-US" sz="1400" dirty="0">
                          <a:effectLst/>
                          <a:latin typeface="Franklin Gothic Book"/>
                          <a:cs typeface="Franklin Gothic Book"/>
                        </a:rPr>
                        <a:t>One Metallic Tier </a:t>
                      </a:r>
                      <a:endParaRPr lang="en-US" sz="1400" dirty="0" smtClean="0">
                        <a:effectLst/>
                        <a:latin typeface="Franklin Gothic Book"/>
                        <a:cs typeface="Franklin Gothic Book"/>
                      </a:endParaRPr>
                    </a:p>
                    <a:p>
                      <a:pPr marL="0" marR="0" algn="ctr">
                        <a:spcBef>
                          <a:spcPts val="0"/>
                        </a:spcBef>
                        <a:spcAft>
                          <a:spcPts val="0"/>
                        </a:spcAft>
                      </a:pPr>
                      <a:r>
                        <a:rPr lang="en-US" sz="1400" dirty="0" smtClean="0">
                          <a:effectLst/>
                          <a:latin typeface="Franklin Gothic Book"/>
                          <a:cs typeface="Franklin Gothic Book"/>
                        </a:rPr>
                        <a:t>(</a:t>
                      </a:r>
                      <a:r>
                        <a:rPr lang="en-US" sz="1400" dirty="0">
                          <a:effectLst/>
                          <a:latin typeface="Franklin Gothic Book"/>
                          <a:cs typeface="Franklin Gothic Book"/>
                        </a:rPr>
                        <a:t>Gold or Silver)</a:t>
                      </a:r>
                      <a:endParaRPr lang="en-US" sz="1400" dirty="0">
                        <a:effectLst/>
                        <a:latin typeface="Franklin Gothic Book"/>
                        <a:ea typeface="Calibri" panose="020F0502020204030204" pitchFamily="34" charset="0"/>
                        <a:cs typeface="Franklin Gothic Book"/>
                      </a:endParaRPr>
                    </a:p>
                  </a:txBody>
                  <a:tcPr marL="51435" marR="51435" marT="0" marB="0" anchor="ctr"/>
                </a:tc>
                <a:tc>
                  <a:txBody>
                    <a:bodyPr/>
                    <a:lstStyle/>
                    <a:p>
                      <a:pPr marL="0" marR="0" algn="ctr">
                        <a:spcBef>
                          <a:spcPts val="0"/>
                        </a:spcBef>
                        <a:spcAft>
                          <a:spcPts val="0"/>
                        </a:spcAft>
                      </a:pPr>
                      <a:r>
                        <a:rPr lang="en-US" sz="1400" dirty="0">
                          <a:effectLst/>
                          <a:latin typeface="Franklin Gothic Book"/>
                          <a:cs typeface="Franklin Gothic Book"/>
                        </a:rPr>
                        <a:t>From all health plans offered by all health insurance companies within the selected </a:t>
                      </a:r>
                      <a:r>
                        <a:rPr lang="en-US" sz="1400" dirty="0" smtClean="0">
                          <a:effectLst/>
                          <a:latin typeface="Franklin Gothic Book"/>
                          <a:cs typeface="Franklin Gothic Book"/>
                        </a:rPr>
                        <a:t>metallic </a:t>
                      </a:r>
                      <a:r>
                        <a:rPr lang="en-US" sz="1400" dirty="0">
                          <a:effectLst/>
                          <a:latin typeface="Franklin Gothic Book"/>
                          <a:cs typeface="Franklin Gothic Book"/>
                        </a:rPr>
                        <a:t>tier</a:t>
                      </a:r>
                      <a:endParaRPr lang="en-US" sz="1400" dirty="0">
                        <a:effectLst/>
                        <a:latin typeface="Franklin Gothic Book"/>
                        <a:ea typeface="Calibri" panose="020F0502020204030204" pitchFamily="34" charset="0"/>
                        <a:cs typeface="Franklin Gothic Book"/>
                      </a:endParaRPr>
                    </a:p>
                  </a:txBody>
                  <a:tcPr marL="51435" marR="51435" marT="0" marB="0" anchor="ctr"/>
                </a:tc>
              </a:tr>
            </a:tbl>
          </a:graphicData>
        </a:graphic>
      </p:graphicFrame>
      <p:sp>
        <p:nvSpPr>
          <p:cNvPr id="2" name="TextBox 1"/>
          <p:cNvSpPr txBox="1"/>
          <p:nvPr/>
        </p:nvSpPr>
        <p:spPr>
          <a:xfrm>
            <a:off x="292699" y="2057400"/>
            <a:ext cx="7924800" cy="2263505"/>
          </a:xfrm>
          <a:prstGeom prst="rect">
            <a:avLst/>
          </a:prstGeom>
          <a:noFill/>
        </p:spPr>
        <p:txBody>
          <a:bodyPr wrap="square" rtlCol="0">
            <a:spAutoFit/>
          </a:bodyPr>
          <a:lstStyle/>
          <a:p>
            <a:pPr marL="285750" indent="-285750">
              <a:lnSpc>
                <a:spcPct val="113000"/>
              </a:lnSpc>
              <a:spcBef>
                <a:spcPts val="300"/>
              </a:spcBef>
              <a:spcAft>
                <a:spcPts val="300"/>
              </a:spcAft>
              <a:buFont typeface="Arial" panose="020B0604020202020204" pitchFamily="34" charset="0"/>
              <a:buChar char="•"/>
            </a:pPr>
            <a:r>
              <a:rPr lang="en-US" sz="1400" dirty="0">
                <a:solidFill>
                  <a:schemeClr val="tx1"/>
                </a:solidFill>
                <a:latin typeface="Franklin Gothic Book" charset="0"/>
                <a:ea typeface="Franklin Gothic Book" charset="0"/>
                <a:cs typeface="Franklin Gothic Book" charset="0"/>
                <a:sym typeface="Rockwell" pitchFamily="18" charset="0"/>
              </a:rPr>
              <a:t>Health Connector survey data indicates that 85% of employers would like to offer a choice of plans to their </a:t>
            </a:r>
            <a:r>
              <a:rPr lang="en-US" sz="1400" dirty="0" smtClean="0">
                <a:solidFill>
                  <a:schemeClr val="tx1"/>
                </a:solidFill>
                <a:latin typeface="Franklin Gothic Book" charset="0"/>
                <a:ea typeface="Franklin Gothic Book" charset="0"/>
                <a:cs typeface="Franklin Gothic Book" charset="0"/>
                <a:sym typeface="Rockwell" pitchFamily="18" charset="0"/>
              </a:rPr>
              <a:t>employees, and recent </a:t>
            </a:r>
            <a:r>
              <a:rPr lang="en-US" sz="1400" dirty="0">
                <a:solidFill>
                  <a:schemeClr val="tx1"/>
                </a:solidFill>
                <a:latin typeface="Franklin Gothic Book" charset="0"/>
                <a:ea typeface="Franklin Gothic Book" charset="0"/>
                <a:cs typeface="Franklin Gothic Book" charset="0"/>
                <a:sym typeface="Rockwell" pitchFamily="18" charset="0"/>
              </a:rPr>
              <a:t>Health Policy Commission and Center for Health Information &amp; Analysis </a:t>
            </a:r>
            <a:r>
              <a:rPr lang="en-US" sz="1400" dirty="0" smtClean="0">
                <a:solidFill>
                  <a:schemeClr val="tx1"/>
                </a:solidFill>
                <a:latin typeface="Franklin Gothic Book" charset="0"/>
                <a:ea typeface="Franklin Gothic Book" charset="0"/>
                <a:cs typeface="Franklin Gothic Book" charset="0"/>
                <a:sym typeface="Rockwell" pitchFamily="18" charset="0"/>
              </a:rPr>
              <a:t>data shows </a:t>
            </a:r>
            <a:r>
              <a:rPr lang="en-US" sz="1400" dirty="0">
                <a:solidFill>
                  <a:schemeClr val="tx1"/>
                </a:solidFill>
                <a:latin typeface="Franklin Gothic Book" charset="0"/>
                <a:ea typeface="Franklin Gothic Book" charset="0"/>
                <a:cs typeface="Franklin Gothic Book" charset="0"/>
                <a:sym typeface="Rockwell" pitchFamily="18" charset="0"/>
              </a:rPr>
              <a:t>small </a:t>
            </a:r>
            <a:r>
              <a:rPr lang="en-US" sz="1400" dirty="0" smtClean="0">
                <a:solidFill>
                  <a:schemeClr val="tx1"/>
                </a:solidFill>
                <a:latin typeface="Franklin Gothic Book" charset="0"/>
                <a:ea typeface="Franklin Gothic Book" charset="0"/>
                <a:cs typeface="Franklin Gothic Book" charset="0"/>
                <a:sym typeface="Rockwell" pitchFamily="18" charset="0"/>
              </a:rPr>
              <a:t>businesses want to provide plan choice to their </a:t>
            </a:r>
            <a:r>
              <a:rPr lang="en-US" sz="1400" dirty="0">
                <a:solidFill>
                  <a:schemeClr val="tx1"/>
                </a:solidFill>
                <a:latin typeface="Franklin Gothic Book" charset="0"/>
                <a:ea typeface="Franklin Gothic Book" charset="0"/>
                <a:cs typeface="Franklin Gothic Book" charset="0"/>
                <a:sym typeface="Rockwell" pitchFamily="18" charset="0"/>
              </a:rPr>
              <a:t>employees, but lack </a:t>
            </a:r>
            <a:r>
              <a:rPr lang="en-US" sz="1400" dirty="0" smtClean="0">
                <a:solidFill>
                  <a:schemeClr val="tx1"/>
                </a:solidFill>
                <a:latin typeface="Franklin Gothic Book" charset="0"/>
                <a:ea typeface="Franklin Gothic Book" charset="0"/>
                <a:cs typeface="Franklin Gothic Book" charset="0"/>
                <a:sym typeface="Rockwell" pitchFamily="18" charset="0"/>
              </a:rPr>
              <a:t>an easy mechanism to do so</a:t>
            </a:r>
            <a:endParaRPr lang="en-US" sz="1400" dirty="0">
              <a:solidFill>
                <a:schemeClr val="tx1"/>
              </a:solidFill>
              <a:latin typeface="Franklin Gothic Book" charset="0"/>
              <a:ea typeface="Franklin Gothic Book" charset="0"/>
              <a:cs typeface="Franklin Gothic Book" charset="0"/>
              <a:sym typeface="Rockwell" pitchFamily="18" charset="0"/>
            </a:endParaRPr>
          </a:p>
          <a:p>
            <a:pPr marL="285750" indent="-285750">
              <a:lnSpc>
                <a:spcPct val="113000"/>
              </a:lnSpc>
              <a:spcBef>
                <a:spcPts val="300"/>
              </a:spcBef>
              <a:spcAft>
                <a:spcPts val="300"/>
              </a:spcAft>
              <a:buFont typeface="Arial" panose="020B0604020202020204" pitchFamily="34" charset="0"/>
              <a:buChar char="•"/>
            </a:pPr>
            <a:r>
              <a:rPr lang="en-US" sz="1400" dirty="0">
                <a:solidFill>
                  <a:schemeClr val="tx1"/>
                </a:solidFill>
                <a:latin typeface="Franklin Gothic Book" charset="0"/>
                <a:ea typeface="Franklin Gothic Book" charset="0"/>
                <a:cs typeface="Franklin Gothic Book" charset="0"/>
                <a:sym typeface="Rockwell" pitchFamily="18" charset="0"/>
              </a:rPr>
              <a:t>This </a:t>
            </a:r>
            <a:r>
              <a:rPr lang="en-US" sz="1400" dirty="0" smtClean="0">
                <a:solidFill>
                  <a:schemeClr val="tx1"/>
                </a:solidFill>
                <a:latin typeface="Franklin Gothic Book" charset="0"/>
                <a:ea typeface="Franklin Gothic Book" charset="0"/>
                <a:cs typeface="Franklin Gothic Book" charset="0"/>
                <a:sym typeface="Rockwell" pitchFamily="18" charset="0"/>
              </a:rPr>
              <a:t>data </a:t>
            </a:r>
            <a:r>
              <a:rPr lang="en-US" sz="1400" dirty="0">
                <a:solidFill>
                  <a:schemeClr val="tx1"/>
                </a:solidFill>
                <a:latin typeface="Franklin Gothic Book" charset="0"/>
                <a:ea typeface="Franklin Gothic Book" charset="0"/>
                <a:cs typeface="Franklin Gothic Book" charset="0"/>
                <a:sym typeface="Rockwell" pitchFamily="18" charset="0"/>
              </a:rPr>
              <a:t>contributed </a:t>
            </a:r>
            <a:r>
              <a:rPr lang="en-US" sz="1400" dirty="0" smtClean="0">
                <a:solidFill>
                  <a:schemeClr val="tx1"/>
                </a:solidFill>
                <a:latin typeface="Franklin Gothic Book" charset="0"/>
                <a:ea typeface="Franklin Gothic Book" charset="0"/>
                <a:cs typeface="Franklin Gothic Book" charset="0"/>
                <a:sym typeface="Rockwell" pitchFamily="18" charset="0"/>
              </a:rPr>
              <a:t>to </a:t>
            </a:r>
            <a:r>
              <a:rPr lang="en-US" sz="1400" dirty="0">
                <a:solidFill>
                  <a:schemeClr val="tx1"/>
                </a:solidFill>
                <a:latin typeface="Franklin Gothic Book" charset="0"/>
                <a:ea typeface="Franklin Gothic Book" charset="0"/>
                <a:cs typeface="Franklin Gothic Book" charset="0"/>
                <a:sym typeface="Rockwell" pitchFamily="18" charset="0"/>
              </a:rPr>
              <a:t>the development of </a:t>
            </a:r>
            <a:r>
              <a:rPr lang="en-US" sz="1400" dirty="0" smtClean="0">
                <a:solidFill>
                  <a:schemeClr val="tx1"/>
                </a:solidFill>
                <a:latin typeface="Franklin Gothic Book" charset="0"/>
                <a:ea typeface="Franklin Gothic Book" charset="0"/>
                <a:cs typeface="Franklin Gothic Book" charset="0"/>
                <a:sym typeface="Rockwell" pitchFamily="18" charset="0"/>
              </a:rPr>
              <a:t>Health Connector for Business: </a:t>
            </a:r>
            <a:r>
              <a:rPr lang="en-US" sz="1400" dirty="0">
                <a:solidFill>
                  <a:schemeClr val="tx1"/>
                </a:solidFill>
                <a:latin typeface="Franklin Gothic Book" charset="0"/>
                <a:ea typeface="Franklin Gothic Book" charset="0"/>
                <a:cs typeface="Franklin Gothic Book" charset="0"/>
                <a:sym typeface="Rockwell" pitchFamily="18" charset="0"/>
              </a:rPr>
              <a:t>For the first time, employers can set a monthly contribution level and allow their employees to shop for the plan that best meets their individual needs. Employers never pay more than the contribution level they </a:t>
            </a:r>
            <a:r>
              <a:rPr lang="en-US" sz="1400" dirty="0" smtClean="0">
                <a:solidFill>
                  <a:schemeClr val="tx1"/>
                </a:solidFill>
                <a:latin typeface="Franklin Gothic Book" charset="0"/>
                <a:ea typeface="Franklin Gothic Book" charset="0"/>
                <a:cs typeface="Franklin Gothic Book" charset="0"/>
                <a:sym typeface="Rockwell" pitchFamily="18" charset="0"/>
              </a:rPr>
              <a:t>select </a:t>
            </a:r>
            <a:endParaRPr lang="en-US" sz="1400" dirty="0">
              <a:solidFill>
                <a:schemeClr val="tx1"/>
              </a:solidFill>
              <a:latin typeface="Franklin Gothic Book" charset="0"/>
              <a:ea typeface="Franklin Gothic Book" charset="0"/>
              <a:cs typeface="Franklin Gothic Book" charset="0"/>
              <a:sym typeface="FranklinGothicURWBoo" pitchFamily="2" charset="0"/>
            </a:endParaRPr>
          </a:p>
          <a:p>
            <a:pPr marL="285750" indent="-285750">
              <a:lnSpc>
                <a:spcPct val="113000"/>
              </a:lnSpc>
              <a:spcBef>
                <a:spcPts val="300"/>
              </a:spcBef>
              <a:spcAft>
                <a:spcPts val="300"/>
              </a:spcAft>
              <a:buFont typeface="Arial" panose="020B0604020202020204" pitchFamily="34" charset="0"/>
              <a:buChar char="•"/>
            </a:pPr>
            <a:endParaRPr lang="en-US" sz="1800" b="1" dirty="0">
              <a:solidFill>
                <a:schemeClr val="lt1"/>
              </a:solidFill>
              <a:latin typeface="Franklin Gothic Book"/>
              <a:ea typeface="+mn-ea"/>
              <a:cs typeface="Franklin Gothic Book"/>
            </a:endParaRPr>
          </a:p>
        </p:txBody>
      </p:sp>
    </p:spTree>
    <p:extLst>
      <p:ext uri="{BB962C8B-B14F-4D97-AF65-F5344CB8AC3E}">
        <p14:creationId xmlns:p14="http://schemas.microsoft.com/office/powerpoint/2010/main" val="19530308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81400" y="3352800"/>
            <a:ext cx="5410200" cy="990600"/>
          </a:xfrm>
        </p:spPr>
        <p:txBody>
          <a:bodyPr/>
          <a:lstStyle/>
          <a:p>
            <a:pPr marL="0"/>
            <a:r>
              <a:rPr lang="en-US" smtClean="0"/>
              <a:t>Federal Activity and Massachusetts</a:t>
            </a:r>
            <a:endParaRPr lang="en-US" dirty="0"/>
          </a:p>
        </p:txBody>
      </p:sp>
      <p:sp>
        <p:nvSpPr>
          <p:cNvPr id="3" name="Slide Number Placeholder 2"/>
          <p:cNvSpPr>
            <a:spLocks noGrp="1"/>
          </p:cNvSpPr>
          <p:nvPr>
            <p:ph type="sldNum" sz="quarter" idx="11"/>
          </p:nvPr>
        </p:nvSpPr>
        <p:spPr>
          <a:xfrm>
            <a:off x="8736012" y="7315200"/>
            <a:ext cx="255588" cy="254000"/>
          </a:xfrm>
        </p:spPr>
        <p:txBody>
          <a:bodyPr/>
          <a:lstStyle/>
          <a:p>
            <a:fld id="{254B5E65-296D-440E-9811-9528B653460B}" type="slidenum">
              <a:rPr lang="en-US" smtClean="0"/>
              <a:pPr/>
              <a:t>14</a:t>
            </a:fld>
            <a:endParaRPr lang="en-US" dirty="0"/>
          </a:p>
        </p:txBody>
      </p:sp>
    </p:spTree>
    <p:extLst>
      <p:ext uri="{BB962C8B-B14F-4D97-AF65-F5344CB8AC3E}">
        <p14:creationId xmlns:p14="http://schemas.microsoft.com/office/powerpoint/2010/main" val="2194089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554" y="1399028"/>
            <a:ext cx="8247246" cy="4773172"/>
          </a:xfrm>
        </p:spPr>
        <p:txBody>
          <a:bodyPr/>
          <a:lstStyle/>
          <a:p>
            <a:pPr>
              <a:lnSpc>
                <a:spcPct val="113000"/>
              </a:lnSpc>
              <a:spcBef>
                <a:spcPts val="600"/>
              </a:spcBef>
              <a:spcAft>
                <a:spcPts val="600"/>
              </a:spcAft>
            </a:pPr>
            <a:r>
              <a:rPr lang="en-US" sz="1800" b="1" i="1" kern="1200" dirty="0" smtClean="0">
                <a:solidFill>
                  <a:srgbClr val="DC8E28"/>
                </a:solidFill>
                <a:latin typeface="+mj-lt"/>
                <a:ea typeface="MS PGothic" pitchFamily="34" charset="-128"/>
                <a:cs typeface="Rockwell" pitchFamily="18" charset="0"/>
                <a:sym typeface="Gill Sans"/>
              </a:rPr>
              <a:t>Massachusetts maintains a robust state health reform framework regardless of potential federal changes. However, the Health Connector is closely monitoring federal health reform discussions to gauge impact. </a:t>
            </a:r>
            <a:endParaRPr lang="en-US" sz="1600" kern="1200" dirty="0" smtClean="0">
              <a:ea typeface="ヒラギノ角ゴ ProN W3"/>
              <a:cs typeface="ヒラギノ角ゴ ProN W3"/>
              <a:sym typeface="Gill Sans"/>
            </a:endParaRPr>
          </a:p>
          <a:p>
            <a:pPr marL="285750" indent="-285750">
              <a:lnSpc>
                <a:spcPct val="113000"/>
              </a:lnSpc>
              <a:spcBef>
                <a:spcPts val="600"/>
              </a:spcBef>
              <a:spcAft>
                <a:spcPts val="600"/>
              </a:spcAft>
              <a:buFont typeface="Arial" panose="020B0604020202020204" pitchFamily="34" charset="0"/>
              <a:buChar char="•"/>
            </a:pPr>
            <a:r>
              <a:rPr lang="en-US" sz="1600" kern="1200" dirty="0" smtClean="0">
                <a:ea typeface="ヒラギノ角ゴ ProN W3"/>
                <a:cs typeface="ヒラギノ角ゴ ProN W3"/>
                <a:sym typeface="Gill Sans"/>
              </a:rPr>
              <a:t>Over the past year, there has been federal dialogue about potential changes to the Affordable Care Act</a:t>
            </a:r>
          </a:p>
          <a:p>
            <a:pPr marL="285750" indent="-285750">
              <a:lnSpc>
                <a:spcPct val="113000"/>
              </a:lnSpc>
              <a:spcBef>
                <a:spcPts val="600"/>
              </a:spcBef>
              <a:spcAft>
                <a:spcPts val="600"/>
              </a:spcAft>
              <a:buFont typeface="Arial" panose="020B0604020202020204" pitchFamily="34" charset="0"/>
              <a:buChar char="•"/>
            </a:pPr>
            <a:r>
              <a:rPr lang="en-US" sz="1600" kern="1200" dirty="0" smtClean="0">
                <a:ea typeface="ヒラギノ角ゴ ProN W3"/>
                <a:cs typeface="ヒラギノ角ゴ ProN W3"/>
                <a:sym typeface="Gill Sans"/>
              </a:rPr>
              <a:t>Massachusetts has maintained the majority of its pre-ACA laws and infrastructure, which could potentially serve our market in the event of federal changes </a:t>
            </a:r>
          </a:p>
          <a:p>
            <a:pPr marL="285750" indent="-285750">
              <a:lnSpc>
                <a:spcPct val="113000"/>
              </a:lnSpc>
              <a:spcBef>
                <a:spcPts val="600"/>
              </a:spcBef>
              <a:spcAft>
                <a:spcPts val="600"/>
              </a:spcAft>
              <a:buFont typeface="Arial" panose="020B0604020202020204" pitchFamily="34" charset="0"/>
              <a:buChar char="•"/>
            </a:pPr>
            <a:r>
              <a:rPr lang="en-US" sz="1600" kern="1200" dirty="0" smtClean="0">
                <a:ea typeface="ヒラギノ角ゴ ProN W3"/>
                <a:cs typeface="ヒラギノ角ゴ ProN W3"/>
                <a:sym typeface="Gill Sans"/>
              </a:rPr>
              <a:t>However, Health Connector enrollees rely on millions of dollars in federal subsidy funds to reduce member costs – some of these subsidies have already undergone changes due to federal action </a:t>
            </a:r>
          </a:p>
          <a:p>
            <a:pPr marL="285750" indent="-285750">
              <a:lnSpc>
                <a:spcPct val="113000"/>
              </a:lnSpc>
              <a:spcBef>
                <a:spcPts val="600"/>
              </a:spcBef>
              <a:spcAft>
                <a:spcPts val="600"/>
              </a:spcAft>
              <a:buFont typeface="Arial" panose="020B0604020202020204" pitchFamily="34" charset="0"/>
              <a:buChar char="•"/>
            </a:pPr>
            <a:r>
              <a:rPr lang="en-US" sz="1600" dirty="0" smtClean="0"/>
              <a:t>Despite these and other potential </a:t>
            </a:r>
            <a:r>
              <a:rPr lang="en-US" sz="1600" dirty="0"/>
              <a:t>changes, the Health Connector continues to strive to meet Massachusetts’ commitment to coverage and is prepared to weather changes in the federal landscape </a:t>
            </a:r>
          </a:p>
          <a:p>
            <a:pPr marL="285750" indent="-285750">
              <a:lnSpc>
                <a:spcPct val="113000"/>
              </a:lnSpc>
              <a:buFont typeface="Arial" panose="020B0604020202020204" pitchFamily="34" charset="0"/>
              <a:buChar char="•"/>
            </a:pPr>
            <a:endParaRPr lang="en-US" sz="1800" dirty="0"/>
          </a:p>
          <a:p>
            <a:pPr>
              <a:spcBef>
                <a:spcPct val="0"/>
              </a:spcBef>
            </a:pPr>
            <a:endParaRPr lang="en-US" sz="1800" strike="sngStrike" kern="1200" dirty="0">
              <a:solidFill>
                <a:srgbClr val="FF0000"/>
              </a:solidFill>
              <a:latin typeface="Franklin Gothic Book" pitchFamily="34" charset="0"/>
              <a:ea typeface="MS PGothic" pitchFamily="34" charset="-128"/>
              <a:cs typeface="FranklinGothicURWBoo" pitchFamily="2" charset="0"/>
            </a:endParaRPr>
          </a:p>
          <a:p>
            <a:pPr marL="285750" indent="-285750">
              <a:spcBef>
                <a:spcPct val="0"/>
              </a:spcBef>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sz="1800" b="1" i="1" kern="1200" dirty="0">
              <a:solidFill>
                <a:srgbClr val="DC8E28"/>
              </a:solidFill>
              <a:latin typeface="+mj-lt"/>
              <a:ea typeface="MS PGothic" pitchFamily="34" charset="-128"/>
              <a:cs typeface="Rockwell" pitchFamily="18" charset="0"/>
              <a:sym typeface="Gill Sans"/>
            </a:endParaRPr>
          </a:p>
          <a:p>
            <a:endParaRPr lang="en-US" sz="1800" b="1" i="1" kern="1200" dirty="0" smtClean="0">
              <a:solidFill>
                <a:srgbClr val="DC8E28"/>
              </a:solidFill>
              <a:latin typeface="+mj-lt"/>
              <a:ea typeface="MS PGothic" pitchFamily="34" charset="-128"/>
              <a:cs typeface="Rockwell" pitchFamily="18" charset="0"/>
              <a:sym typeface="Gill Sans"/>
            </a:endParaRPr>
          </a:p>
          <a:p>
            <a:endParaRPr lang="en-US" sz="1800" b="1" i="1" kern="1200" dirty="0">
              <a:solidFill>
                <a:srgbClr val="DC8E28"/>
              </a:solidFill>
              <a:latin typeface="+mj-lt"/>
              <a:ea typeface="MS PGothic" pitchFamily="34" charset="-128"/>
              <a:cs typeface="Rockwell" pitchFamily="18" charset="0"/>
              <a:sym typeface="Gill Sans"/>
            </a:endParaRPr>
          </a:p>
          <a:p>
            <a:endParaRPr lang="en-US" sz="1800" b="1" i="1" kern="1200" dirty="0" smtClean="0">
              <a:solidFill>
                <a:srgbClr val="DC8E28"/>
              </a:solidFill>
              <a:latin typeface="+mj-lt"/>
              <a:ea typeface="MS PGothic" pitchFamily="34" charset="-128"/>
              <a:cs typeface="Rockwell" pitchFamily="18" charset="0"/>
              <a:sym typeface="Gill Sans"/>
            </a:endParaRPr>
          </a:p>
          <a:p>
            <a:endParaRPr lang="en-US" sz="1800" b="1" i="1" kern="1200" dirty="0">
              <a:solidFill>
                <a:srgbClr val="DC8E28"/>
              </a:solidFill>
              <a:latin typeface="+mj-lt"/>
              <a:ea typeface="MS PGothic" pitchFamily="34" charset="-128"/>
              <a:cs typeface="Rockwell" pitchFamily="18" charset="0"/>
              <a:sym typeface="Gill Sans"/>
            </a:endParaRPr>
          </a:p>
          <a:p>
            <a:r>
              <a:rPr lang="en-US" sz="1600" dirty="0" smtClean="0">
                <a:latin typeface="Franklin Gothic Book" panose="020B0503020102020204" pitchFamily="34" charset="0"/>
                <a:sym typeface="Gill Sans"/>
              </a:rPr>
              <a:t>. </a:t>
            </a:r>
          </a:p>
          <a:p>
            <a:endParaRPr lang="en-US" sz="1800" b="1" i="1" kern="1200" dirty="0">
              <a:solidFill>
                <a:srgbClr val="DC8E28"/>
              </a:solidFill>
              <a:latin typeface="+mj-lt"/>
              <a:ea typeface="MS PGothic" pitchFamily="34" charset="-128"/>
              <a:cs typeface="Rockwell" pitchFamily="18" charset="0"/>
              <a:sym typeface="Gill Sans"/>
            </a:endParaRPr>
          </a:p>
          <a:p>
            <a:r>
              <a:rPr lang="en-US" sz="1800" b="1" i="1" kern="1200" dirty="0" smtClean="0">
                <a:solidFill>
                  <a:srgbClr val="DC8E28"/>
                </a:solidFill>
                <a:latin typeface="+mj-lt"/>
                <a:ea typeface="MS PGothic" pitchFamily="34" charset="-128"/>
                <a:cs typeface="Rockwell" pitchFamily="18" charset="0"/>
                <a:sym typeface="Gill Sans"/>
              </a:rPr>
              <a:t> </a:t>
            </a:r>
            <a:endParaRPr lang="en-US" sz="1800" b="1" i="1" kern="1200" dirty="0">
              <a:solidFill>
                <a:srgbClr val="DC8E28"/>
              </a:solidFill>
              <a:latin typeface="+mj-lt"/>
              <a:ea typeface="MS PGothic" pitchFamily="34" charset="-128"/>
              <a:cs typeface="Rockwell" pitchFamily="18" charset="0"/>
              <a:sym typeface="Gill Sans"/>
            </a:endParaRPr>
          </a:p>
        </p:txBody>
      </p:sp>
      <p:sp>
        <p:nvSpPr>
          <p:cNvPr id="2" name="Title 1"/>
          <p:cNvSpPr>
            <a:spLocks noGrp="1"/>
          </p:cNvSpPr>
          <p:nvPr>
            <p:ph type="title"/>
          </p:nvPr>
        </p:nvSpPr>
        <p:spPr/>
        <p:txBody>
          <a:bodyPr/>
          <a:lstStyle/>
          <a:p>
            <a:r>
              <a:rPr lang="en-US" dirty="0" smtClean="0"/>
              <a:t>Potential Impact of Federal Activity</a:t>
            </a:r>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15</a:t>
            </a:fld>
            <a:endParaRPr lang="en-US" dirty="0"/>
          </a:p>
        </p:txBody>
      </p:sp>
    </p:spTree>
    <p:extLst>
      <p:ext uri="{BB962C8B-B14F-4D97-AF65-F5344CB8AC3E}">
        <p14:creationId xmlns:p14="http://schemas.microsoft.com/office/powerpoint/2010/main" val="993408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Administration Activity: Cost-Sharing </a:t>
            </a:r>
            <a:r>
              <a:rPr lang="en-US" dirty="0" smtClean="0"/>
              <a:t>Reductions </a:t>
            </a:r>
            <a:endParaRPr lang="en-US" dirty="0"/>
          </a:p>
        </p:txBody>
      </p:sp>
      <p:sp>
        <p:nvSpPr>
          <p:cNvPr id="3" name="Content Placeholder 2"/>
          <p:cNvSpPr>
            <a:spLocks noGrp="1"/>
          </p:cNvSpPr>
          <p:nvPr>
            <p:ph idx="1"/>
          </p:nvPr>
        </p:nvSpPr>
        <p:spPr>
          <a:xfrm>
            <a:off x="457200" y="1371600"/>
            <a:ext cx="8534400" cy="4480560"/>
          </a:xfrm>
        </p:spPr>
        <p:txBody>
          <a:bodyPr/>
          <a:lstStyle/>
          <a:p>
            <a:pPr marL="0" lvl="1" indent="0" eaLnBrk="0" hangingPunct="0">
              <a:lnSpc>
                <a:spcPct val="114000"/>
              </a:lnSpc>
              <a:spcAft>
                <a:spcPts val="600"/>
              </a:spcAft>
              <a:buNone/>
              <a:defRPr/>
            </a:pPr>
            <a:r>
              <a:rPr lang="en-US" b="1" i="1" kern="1200" dirty="0" smtClean="0">
                <a:solidFill>
                  <a:srgbClr val="DC8E28"/>
                </a:solidFill>
                <a:latin typeface="+mj-lt"/>
                <a:ea typeface="MS PGothic" pitchFamily="34" charset="-128"/>
                <a:cs typeface="ヒラギノ角ゴ ProN W3"/>
                <a:sym typeface="Gill Sans"/>
              </a:rPr>
              <a:t>The federal government recently ceased Cost Sharing Reductions (CSRs) payments to carriers, ending a funding stream that was critical to ensuring affordable health plans for </a:t>
            </a:r>
            <a:r>
              <a:rPr lang="en-US" b="1" i="1" kern="1200" dirty="0" err="1" smtClean="0">
                <a:solidFill>
                  <a:srgbClr val="DC8E28"/>
                </a:solidFill>
                <a:latin typeface="+mj-lt"/>
                <a:ea typeface="MS PGothic" pitchFamily="34" charset="-128"/>
                <a:cs typeface="ヒラギノ角ゴ ProN W3"/>
                <a:sym typeface="Gill Sans"/>
              </a:rPr>
              <a:t>ConnectorCare</a:t>
            </a:r>
            <a:r>
              <a:rPr lang="en-US" b="1" i="1" kern="1200" dirty="0" smtClean="0">
                <a:solidFill>
                  <a:srgbClr val="DC8E28"/>
                </a:solidFill>
                <a:latin typeface="+mj-lt"/>
                <a:ea typeface="MS PGothic" pitchFamily="34" charset="-128"/>
                <a:cs typeface="ヒラギノ角ゴ ProN W3"/>
                <a:sym typeface="Gill Sans"/>
              </a:rPr>
              <a:t> members. </a:t>
            </a:r>
          </a:p>
          <a:p>
            <a:pPr marL="347663" lvl="1" indent="-347663" eaLnBrk="0" hangingPunct="0">
              <a:lnSpc>
                <a:spcPct val="114000"/>
              </a:lnSpc>
              <a:spcAft>
                <a:spcPts val="600"/>
              </a:spcAft>
              <a:buFont typeface="Symbol" pitchFamily="18" charset="2"/>
              <a:buChar char="·"/>
              <a:defRPr/>
            </a:pPr>
            <a:r>
              <a:rPr lang="en-US" sz="1600" dirty="0" smtClean="0">
                <a:latin typeface="Franklin Gothic Book" panose="020B0503020102020204" pitchFamily="34" charset="0"/>
              </a:rPr>
              <a:t>Since 2014, the federal government has paid CSRs directly to insurance carriers to offset costs the carriers incur to reduce deductibles, co-pays,</a:t>
            </a:r>
            <a:r>
              <a:rPr lang="en-US" sz="1600" dirty="0">
                <a:latin typeface="Franklin Gothic Book" panose="020B0503020102020204" pitchFamily="34" charset="0"/>
              </a:rPr>
              <a:t> </a:t>
            </a:r>
            <a:r>
              <a:rPr lang="en-US" sz="1600" dirty="0" smtClean="0">
                <a:latin typeface="Franklin Gothic Book" panose="020B0503020102020204" pitchFamily="34" charset="0"/>
              </a:rPr>
              <a:t>and coinsurance for low-income people earning under 250% FPL </a:t>
            </a:r>
          </a:p>
          <a:p>
            <a:pPr marL="347663" lvl="1" indent="-347663" eaLnBrk="0" hangingPunct="0">
              <a:lnSpc>
                <a:spcPct val="114000"/>
              </a:lnSpc>
              <a:spcAft>
                <a:spcPts val="600"/>
              </a:spcAft>
              <a:buFont typeface="Symbol" pitchFamily="18" charset="2"/>
              <a:buChar char="·"/>
              <a:defRPr/>
            </a:pPr>
            <a:r>
              <a:rPr lang="en-US" sz="1600" dirty="0">
                <a:latin typeface="Franklin Gothic Book" panose="020B0503020102020204" pitchFamily="34" charset="0"/>
              </a:rPr>
              <a:t>Carriers are obligated to provide CSR-enriched coverage for eligible </a:t>
            </a:r>
            <a:r>
              <a:rPr lang="en-US" sz="1600" dirty="0" err="1">
                <a:latin typeface="Franklin Gothic Book" panose="020B0503020102020204" pitchFamily="34" charset="0"/>
              </a:rPr>
              <a:t>ConnectorCare</a:t>
            </a:r>
            <a:r>
              <a:rPr lang="en-US" sz="1600" dirty="0">
                <a:latin typeface="Franklin Gothic Book" panose="020B0503020102020204" pitchFamily="34" charset="0"/>
              </a:rPr>
              <a:t> </a:t>
            </a:r>
            <a:r>
              <a:rPr lang="en-US" sz="1600" dirty="0" smtClean="0">
                <a:latin typeface="Franklin Gothic Book" panose="020B0503020102020204" pitchFamily="34" charset="0"/>
              </a:rPr>
              <a:t>members</a:t>
            </a:r>
            <a:endParaRPr lang="en-US" sz="1600" dirty="0">
              <a:latin typeface="Franklin Gothic Book" panose="020B0503020102020204" pitchFamily="34" charset="0"/>
            </a:endParaRPr>
          </a:p>
          <a:p>
            <a:pPr marL="347663" lvl="1" indent="-347663" eaLnBrk="0" hangingPunct="0">
              <a:lnSpc>
                <a:spcPct val="114000"/>
              </a:lnSpc>
              <a:spcAft>
                <a:spcPts val="600"/>
              </a:spcAft>
              <a:buFont typeface="Symbol" pitchFamily="18" charset="2"/>
              <a:buChar char="·"/>
              <a:defRPr/>
            </a:pPr>
            <a:r>
              <a:rPr lang="en-US" sz="1600" dirty="0" smtClean="0">
                <a:latin typeface="Franklin Gothic Book" panose="020B0503020102020204" pitchFamily="34" charset="0"/>
              </a:rPr>
              <a:t>On Oct. 12, 2017, the federal government abruptly announced it would no longer make CSR payments to carriers</a:t>
            </a:r>
          </a:p>
          <a:p>
            <a:pPr marL="804863" lvl="1" indent="-347663">
              <a:lnSpc>
                <a:spcPct val="114000"/>
              </a:lnSpc>
              <a:spcAft>
                <a:spcPts val="600"/>
              </a:spcAft>
              <a:buFont typeface="Symbol" pitchFamily="18" charset="2"/>
              <a:buChar char=""/>
              <a:tabLst>
                <a:tab pos="354965" algn="l"/>
              </a:tabLst>
              <a:defRPr/>
            </a:pPr>
            <a:r>
              <a:rPr lang="en-US" sz="1400" dirty="0" smtClean="0">
                <a:latin typeface="Franklin Gothic Book" panose="020B0503020102020204" pitchFamily="34" charset="0"/>
              </a:rPr>
              <a:t>Without state action, this would have resulted in an unfunded carrier liability of ~$28M for the remainder of CY17 and ~$146M for CY18</a:t>
            </a:r>
          </a:p>
          <a:p>
            <a:pPr marL="0" lvl="1" indent="0" eaLnBrk="0" hangingPunct="0">
              <a:lnSpc>
                <a:spcPct val="114000"/>
              </a:lnSpc>
              <a:spcAft>
                <a:spcPts val="600"/>
              </a:spcAft>
              <a:buNone/>
              <a:defRPr/>
            </a:pPr>
            <a:endParaRPr lang="en-US" sz="1600" dirty="0" smtClean="0">
              <a:latin typeface="Franklin Gothic Book" panose="020B0503020102020204" pitchFamily="34" charset="0"/>
            </a:endParaRPr>
          </a:p>
          <a:p>
            <a:pPr marL="1171575" lvl="2" indent="-347663">
              <a:lnSpc>
                <a:spcPct val="114000"/>
              </a:lnSpc>
              <a:spcAft>
                <a:spcPts val="600"/>
              </a:spcAft>
              <a:buFont typeface="Symbol" pitchFamily="18" charset="2"/>
              <a:buChar char=""/>
              <a:tabLst>
                <a:tab pos="354965" algn="l"/>
              </a:tabLst>
              <a:defRPr/>
            </a:pPr>
            <a:endParaRPr lang="en-US" sz="1200" kern="1200" dirty="0" smtClean="0">
              <a:solidFill>
                <a:srgbClr val="FF0000"/>
              </a:solidFill>
              <a:latin typeface="Franklin Gothic Book" pitchFamily="34" charset="0"/>
              <a:ea typeface="MS PGothic" pitchFamily="34" charset="-128"/>
              <a:cs typeface="Rockwell" pitchFamily="18" charset="0"/>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16</a:t>
            </a:fld>
            <a:endParaRPr lang="en-US" dirty="0"/>
          </a:p>
        </p:txBody>
      </p:sp>
    </p:spTree>
    <p:extLst>
      <p:ext uri="{BB962C8B-B14F-4D97-AF65-F5344CB8AC3E}">
        <p14:creationId xmlns:p14="http://schemas.microsoft.com/office/powerpoint/2010/main" val="3905052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Administration Activity: Cost-Sharing Reductions </a:t>
            </a:r>
          </a:p>
        </p:txBody>
      </p:sp>
      <p:sp>
        <p:nvSpPr>
          <p:cNvPr id="3" name="Content Placeholder 2"/>
          <p:cNvSpPr>
            <a:spLocks noGrp="1"/>
          </p:cNvSpPr>
          <p:nvPr>
            <p:ph idx="1"/>
          </p:nvPr>
        </p:nvSpPr>
        <p:spPr>
          <a:xfrm>
            <a:off x="457200" y="1447800"/>
            <a:ext cx="8229600" cy="4480560"/>
          </a:xfrm>
        </p:spPr>
        <p:txBody>
          <a:bodyPr/>
          <a:lstStyle/>
          <a:p>
            <a:pPr marL="0" lvl="1" indent="0" eaLnBrk="0" hangingPunct="0">
              <a:lnSpc>
                <a:spcPct val="114000"/>
              </a:lnSpc>
              <a:spcAft>
                <a:spcPts val="600"/>
              </a:spcAft>
              <a:buNone/>
              <a:defRPr/>
            </a:pPr>
            <a:r>
              <a:rPr lang="en-US" b="1" i="1" kern="1200" dirty="0">
                <a:solidFill>
                  <a:srgbClr val="DC8E28"/>
                </a:solidFill>
                <a:latin typeface="+mj-lt"/>
                <a:ea typeface="MS PGothic" pitchFamily="34" charset="-128"/>
                <a:cs typeface="ヒラギノ角ゴ ProN W3"/>
              </a:rPr>
              <a:t>In Massachusetts, CSR subsidies </a:t>
            </a:r>
            <a:r>
              <a:rPr lang="en-US" b="1" i="1" kern="1200" dirty="0" smtClean="0">
                <a:solidFill>
                  <a:srgbClr val="DC8E28"/>
                </a:solidFill>
                <a:latin typeface="+mj-lt"/>
                <a:ea typeface="MS PGothic" pitchFamily="34" charset="-128"/>
                <a:cs typeface="ヒラギノ角ゴ ProN W3"/>
              </a:rPr>
              <a:t>have helped </a:t>
            </a:r>
            <a:r>
              <a:rPr lang="en-US" b="1" i="1" kern="1200" dirty="0">
                <a:solidFill>
                  <a:srgbClr val="DC8E28"/>
                </a:solidFill>
                <a:latin typeface="+mj-lt"/>
                <a:ea typeface="MS PGothic" pitchFamily="34" charset="-128"/>
                <a:cs typeface="ヒラギノ角ゴ ProN W3"/>
              </a:rPr>
              <a:t>cover the costs of the </a:t>
            </a:r>
            <a:r>
              <a:rPr lang="en-US" b="1" i="1" kern="1200" dirty="0" err="1">
                <a:solidFill>
                  <a:srgbClr val="DC8E28"/>
                </a:solidFill>
                <a:latin typeface="+mj-lt"/>
                <a:ea typeface="MS PGothic" pitchFamily="34" charset="-128"/>
                <a:cs typeface="ヒラギノ角ゴ ProN W3"/>
              </a:rPr>
              <a:t>ConnectorCare</a:t>
            </a:r>
            <a:r>
              <a:rPr lang="en-US" b="1" i="1" kern="1200" dirty="0">
                <a:solidFill>
                  <a:srgbClr val="DC8E28"/>
                </a:solidFill>
                <a:latin typeface="+mj-lt"/>
                <a:ea typeface="MS PGothic" pitchFamily="34" charset="-128"/>
                <a:cs typeface="ヒラギノ角ゴ ProN W3"/>
              </a:rPr>
              <a:t> program, along with other funding sources:</a:t>
            </a:r>
          </a:p>
          <a:p>
            <a:pPr marL="347663" lvl="1" indent="-347663" eaLnBrk="0" hangingPunct="0">
              <a:lnSpc>
                <a:spcPct val="114000"/>
              </a:lnSpc>
              <a:spcAft>
                <a:spcPts val="600"/>
              </a:spcAft>
              <a:buFont typeface="Symbol" pitchFamily="18" charset="2"/>
              <a:buChar char="·"/>
              <a:defRPr/>
            </a:pPr>
            <a:r>
              <a:rPr lang="en-US" sz="1400" dirty="0">
                <a:latin typeface="Franklin Gothic Book" panose="020B0503020102020204" pitchFamily="34" charset="0"/>
              </a:rPr>
              <a:t>Premium costs = Federal premium tax credits + state premium subsidy  + enrollee premiums</a:t>
            </a:r>
          </a:p>
          <a:p>
            <a:pPr marL="347663" lvl="1" indent="-347663" eaLnBrk="0" hangingPunct="0">
              <a:lnSpc>
                <a:spcPct val="114000"/>
              </a:lnSpc>
              <a:spcAft>
                <a:spcPts val="600"/>
              </a:spcAft>
              <a:buFont typeface="Symbol" pitchFamily="18" charset="2"/>
              <a:buChar char="·"/>
              <a:defRPr/>
            </a:pPr>
            <a:r>
              <a:rPr lang="en-US" sz="1400" dirty="0">
                <a:latin typeface="Franklin Gothic Book" panose="020B0503020102020204" pitchFamily="34" charset="0"/>
              </a:rPr>
              <a:t>Point-of-care costs (i.e. deductible, etc.) = Federal CSRs + state cost-sharing subsidy + enrollee copays </a:t>
            </a:r>
          </a:p>
          <a:p>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17</a:t>
            </a:fld>
            <a:endParaRPr lang="en-US" dirty="0"/>
          </a:p>
        </p:txBody>
      </p:sp>
      <p:graphicFrame>
        <p:nvGraphicFramePr>
          <p:cNvPr id="5" name="Content Placeholder 8"/>
          <p:cNvGraphicFramePr>
            <a:graphicFrameLocks/>
          </p:cNvGraphicFramePr>
          <p:nvPr>
            <p:extLst>
              <p:ext uri="{D42A27DB-BD31-4B8C-83A1-F6EECF244321}">
                <p14:modId xmlns:p14="http://schemas.microsoft.com/office/powerpoint/2010/main" val="1836782378"/>
              </p:ext>
            </p:extLst>
          </p:nvPr>
        </p:nvGraphicFramePr>
        <p:xfrm>
          <a:off x="114300" y="3178175"/>
          <a:ext cx="7646988"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599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Administration Activity: </a:t>
            </a:r>
            <a:r>
              <a:rPr lang="en-US" dirty="0" smtClean="0"/>
              <a:t>Cost</a:t>
            </a:r>
            <a:r>
              <a:rPr lang="en-US" dirty="0"/>
              <a:t>-Sharing Reductions </a:t>
            </a:r>
            <a:r>
              <a:rPr lang="en-US" dirty="0" smtClean="0"/>
              <a:t>(Cont’d)</a:t>
            </a:r>
            <a:endParaRPr lang="en-US" dirty="0"/>
          </a:p>
        </p:txBody>
      </p:sp>
      <p:sp>
        <p:nvSpPr>
          <p:cNvPr id="3" name="Content Placeholder 2"/>
          <p:cNvSpPr>
            <a:spLocks noGrp="1"/>
          </p:cNvSpPr>
          <p:nvPr>
            <p:ph idx="1"/>
          </p:nvPr>
        </p:nvSpPr>
        <p:spPr>
          <a:xfrm>
            <a:off x="457200" y="1371600"/>
            <a:ext cx="8305800" cy="4876800"/>
          </a:xfrm>
        </p:spPr>
        <p:txBody>
          <a:bodyPr/>
          <a:lstStyle/>
          <a:p>
            <a:r>
              <a:rPr lang="en-US" sz="1800" b="1" i="1" kern="1200" dirty="0" smtClean="0">
                <a:solidFill>
                  <a:srgbClr val="DC8E28"/>
                </a:solidFill>
                <a:latin typeface="+mj-lt"/>
                <a:ea typeface="MS PGothic" pitchFamily="34" charset="-128"/>
                <a:cs typeface="ヒラギノ角ゴ ProN W3"/>
              </a:rPr>
              <a:t>The </a:t>
            </a:r>
            <a:r>
              <a:rPr lang="en-US" sz="1800" b="1" i="1" kern="1200" dirty="0">
                <a:solidFill>
                  <a:srgbClr val="DC8E28"/>
                </a:solidFill>
                <a:latin typeface="+mj-lt"/>
                <a:ea typeface="MS PGothic" pitchFamily="34" charset="-128"/>
                <a:cs typeface="ヒラギノ角ゴ ProN W3"/>
              </a:rPr>
              <a:t>Health Connector </a:t>
            </a:r>
            <a:r>
              <a:rPr lang="en-US" sz="1800" b="1" i="1" kern="1200" dirty="0" smtClean="0">
                <a:solidFill>
                  <a:srgbClr val="DC8E28"/>
                </a:solidFill>
                <a:latin typeface="+mj-lt"/>
                <a:ea typeface="MS PGothic" pitchFamily="34" charset="-128"/>
                <a:cs typeface="ヒラギノ角ゴ ProN W3"/>
              </a:rPr>
              <a:t>and Division of Insurance have implemented a contingency plan to minimize member exposure and maximize stabilization of the Massachusetts insurance market. </a:t>
            </a:r>
            <a:endParaRPr lang="en-US" sz="1800" b="1" i="1" kern="1200" dirty="0">
              <a:solidFill>
                <a:srgbClr val="DC8E28"/>
              </a:solidFill>
              <a:latin typeface="+mj-lt"/>
              <a:ea typeface="MS PGothic" pitchFamily="34" charset="-128"/>
              <a:cs typeface="ヒラギノ角ゴ ProN W3"/>
            </a:endParaRPr>
          </a:p>
          <a:p>
            <a:pPr marL="285750" indent="-285750">
              <a:buFont typeface="Arial"/>
              <a:buChar char="•"/>
            </a:pPr>
            <a:r>
              <a:rPr lang="en-US" sz="1600" kern="1200" dirty="0" smtClean="0">
                <a:latin typeface="Franklin Gothic Book" pitchFamily="34" charset="0"/>
                <a:ea typeface="MS PGothic" pitchFamily="34" charset="-128"/>
                <a:cs typeface="FranklinGothicURWBoo" pitchFamily="2" charset="0"/>
              </a:rPr>
              <a:t>To mitigate immediate harm, the Commonwealth provided limited funds to carriers to offset CSR losses for the remainder of Calendar Year 2017 (CY17)</a:t>
            </a:r>
          </a:p>
          <a:p>
            <a:pPr marL="285750" indent="-285750">
              <a:buFont typeface="Arial"/>
              <a:buChar char="•"/>
            </a:pPr>
            <a:r>
              <a:rPr lang="en-US" sz="1600" kern="1200" dirty="0" smtClean="0">
                <a:latin typeface="Franklin Gothic Book" pitchFamily="34" charset="0"/>
                <a:ea typeface="MS PGothic" pitchFamily="34" charset="-128"/>
                <a:cs typeface="FranklinGothicURWBoo" pitchFamily="2" charset="0"/>
              </a:rPr>
              <a:t>The CY 2018 contingency plan shifts program costs to mitigate member harm: </a:t>
            </a:r>
          </a:p>
          <a:p>
            <a:pPr marL="804863" lvl="1" indent="-347663">
              <a:lnSpc>
                <a:spcPct val="114000"/>
              </a:lnSpc>
              <a:spcAft>
                <a:spcPts val="600"/>
              </a:spcAft>
              <a:buFont typeface="Symbol" pitchFamily="18" charset="2"/>
              <a:buChar char=""/>
              <a:tabLst>
                <a:tab pos="354965" algn="l"/>
              </a:tabLst>
              <a:defRPr/>
            </a:pPr>
            <a:r>
              <a:rPr lang="en-US" sz="1400" kern="1200" dirty="0" smtClean="0">
                <a:latin typeface="Franklin Gothic Book" pitchFamily="34" charset="0"/>
                <a:ea typeface="MS PGothic" pitchFamily="34" charset="-128"/>
                <a:cs typeface="Rockwell" pitchFamily="18" charset="0"/>
              </a:rPr>
              <a:t>To ensure carriers keep member costs affordable at the point of care, the carriers have been allowed to increase premiums to offset the loss of CSR funds </a:t>
            </a:r>
          </a:p>
          <a:p>
            <a:pPr marL="804863" lvl="1" indent="-347663">
              <a:lnSpc>
                <a:spcPct val="114000"/>
              </a:lnSpc>
              <a:spcAft>
                <a:spcPts val="600"/>
              </a:spcAft>
              <a:buFont typeface="Symbol" pitchFamily="18" charset="2"/>
              <a:buChar char=""/>
              <a:tabLst>
                <a:tab pos="354965" algn="l"/>
              </a:tabLst>
              <a:defRPr/>
            </a:pPr>
            <a:r>
              <a:rPr lang="en-US" sz="1400" kern="1200" dirty="0" smtClean="0">
                <a:latin typeface="Franklin Gothic Book" pitchFamily="34" charset="0"/>
                <a:ea typeface="MS PGothic" pitchFamily="34" charset="-128"/>
                <a:cs typeface="Rockwell" pitchFamily="18" charset="0"/>
              </a:rPr>
              <a:t>These premium increases only affect the plans that previously received CSRs: silver-tier plans offered by </a:t>
            </a:r>
            <a:r>
              <a:rPr lang="en-US" sz="1400" kern="1200" dirty="0" err="1" smtClean="0">
                <a:latin typeface="Franklin Gothic Book" pitchFamily="34" charset="0"/>
                <a:ea typeface="MS PGothic" pitchFamily="34" charset="-128"/>
                <a:cs typeface="Rockwell" pitchFamily="18" charset="0"/>
              </a:rPr>
              <a:t>ConnectorCare</a:t>
            </a:r>
            <a:r>
              <a:rPr lang="en-US" sz="1400" kern="1200" dirty="0" smtClean="0">
                <a:latin typeface="Franklin Gothic Book" pitchFamily="34" charset="0"/>
                <a:ea typeface="MS PGothic" pitchFamily="34" charset="-128"/>
                <a:cs typeface="Rockwell" pitchFamily="18" charset="0"/>
              </a:rPr>
              <a:t>-participating carriers to individuals/families (not small groups)</a:t>
            </a:r>
            <a:endParaRPr lang="en-US" sz="1400" kern="1200" dirty="0">
              <a:latin typeface="Franklin Gothic Book" pitchFamily="34" charset="0"/>
              <a:ea typeface="MS PGothic" pitchFamily="34" charset="-128"/>
              <a:cs typeface="Rockwell" pitchFamily="18" charset="0"/>
            </a:endParaRPr>
          </a:p>
          <a:p>
            <a:pPr marL="804863" lvl="1" indent="-347663">
              <a:lnSpc>
                <a:spcPct val="114000"/>
              </a:lnSpc>
              <a:spcAft>
                <a:spcPts val="600"/>
              </a:spcAft>
              <a:buFont typeface="Symbol" pitchFamily="18" charset="2"/>
              <a:buChar char=""/>
              <a:tabLst>
                <a:tab pos="354965" algn="l"/>
              </a:tabLst>
              <a:defRPr/>
            </a:pPr>
            <a:r>
              <a:rPr lang="en-US" sz="1400" kern="1200" dirty="0">
                <a:latin typeface="Franklin Gothic Book" pitchFamily="34" charset="0"/>
                <a:ea typeface="MS PGothic" pitchFamily="34" charset="-128"/>
                <a:cs typeface="FranklinGothicURWBoo" pitchFamily="2" charset="0"/>
              </a:rPr>
              <a:t>A</a:t>
            </a:r>
            <a:r>
              <a:rPr lang="en-US" sz="1400" kern="1200" dirty="0" smtClean="0">
                <a:latin typeface="Franklin Gothic Book" pitchFamily="34" charset="0"/>
                <a:ea typeface="MS PGothic" pitchFamily="34" charset="-128"/>
                <a:cs typeface="FranklinGothicURWBoo" pitchFamily="2" charset="0"/>
              </a:rPr>
              <a:t>s premiums increase, advance premium tax credits (another federal funding stream which is still being paid) also increases </a:t>
            </a:r>
            <a:r>
              <a:rPr lang="mr-IN" sz="1400" kern="1200" dirty="0" smtClean="0">
                <a:latin typeface="Franklin Gothic Book" pitchFamily="34" charset="0"/>
                <a:ea typeface="MS PGothic" pitchFamily="34" charset="-128"/>
                <a:cs typeface="FranklinGothicURWBoo" pitchFamily="2" charset="0"/>
              </a:rPr>
              <a:t>–</a:t>
            </a:r>
            <a:r>
              <a:rPr lang="en-US" sz="1400" kern="1200" dirty="0" smtClean="0">
                <a:latin typeface="Franklin Gothic Book" pitchFamily="34" charset="0"/>
                <a:ea typeface="MS PGothic" pitchFamily="34" charset="-128"/>
                <a:cs typeface="FranklinGothicURWBoo" pitchFamily="2" charset="0"/>
              </a:rPr>
              <a:t> as a result, members who receive these APTCs (under 400% FPL, including </a:t>
            </a:r>
            <a:r>
              <a:rPr lang="en-US" sz="1400" kern="1200" dirty="0" err="1" smtClean="0">
                <a:latin typeface="Franklin Gothic Book" pitchFamily="34" charset="0"/>
                <a:ea typeface="MS PGothic" pitchFamily="34" charset="-128"/>
                <a:cs typeface="FranklinGothicURWBoo" pitchFamily="2" charset="0"/>
              </a:rPr>
              <a:t>Connectorcare</a:t>
            </a:r>
            <a:r>
              <a:rPr lang="en-US" sz="1400" kern="1200" dirty="0" smtClean="0">
                <a:latin typeface="Franklin Gothic Book" pitchFamily="34" charset="0"/>
                <a:ea typeface="MS PGothic" pitchFamily="34" charset="-128"/>
                <a:cs typeface="FranklinGothicURWBoo" pitchFamily="2" charset="0"/>
              </a:rPr>
              <a:t> members) will be held largely harmless from the increase </a:t>
            </a:r>
          </a:p>
          <a:p>
            <a:pPr marL="285750" indent="-285750">
              <a:buFont typeface="Arial"/>
              <a:buChar char="•"/>
            </a:pPr>
            <a:r>
              <a:rPr lang="en-US" sz="1600" kern="1200" dirty="0" smtClean="0">
                <a:latin typeface="Franklin Gothic Book" pitchFamily="34" charset="0"/>
                <a:ea typeface="MS PGothic" pitchFamily="34" charset="-128"/>
                <a:cs typeface="FranklinGothicURWBoo" pitchFamily="2" charset="0"/>
              </a:rPr>
              <a:t>However, </a:t>
            </a:r>
            <a:r>
              <a:rPr lang="en-US" sz="1600" kern="1200" dirty="0">
                <a:latin typeface="Franklin Gothic Book" pitchFamily="34" charset="0"/>
                <a:ea typeface="MS PGothic" pitchFamily="34" charset="-128"/>
                <a:cs typeface="FranklinGothicURWBoo" pitchFamily="2" charset="0"/>
              </a:rPr>
              <a:t>u</a:t>
            </a:r>
            <a:r>
              <a:rPr lang="en-US" sz="1600" kern="1200" dirty="0" smtClean="0">
                <a:latin typeface="Franklin Gothic Book" pitchFamily="34" charset="0"/>
                <a:ea typeface="MS PGothic" pitchFamily="34" charset="-128"/>
                <a:cs typeface="FranklinGothicURWBoo" pitchFamily="2" charset="0"/>
              </a:rPr>
              <a:t>nsubsidized members (above 400% FPL), could see a significant increase to their premiums for plan year 2018 if they do not shop for a different plan </a:t>
            </a:r>
          </a:p>
          <a:p>
            <a:pPr marL="285750" indent="-285750">
              <a:buFont typeface="Arial"/>
              <a:buChar char="•"/>
            </a:pPr>
            <a:r>
              <a:rPr lang="en-US" sz="1600" kern="1200" dirty="0" smtClean="0">
                <a:latin typeface="Franklin Gothic Book" pitchFamily="34" charset="0"/>
                <a:ea typeface="MS PGothic" pitchFamily="34" charset="-128"/>
                <a:cs typeface="FranklinGothicURWBoo" pitchFamily="2" charset="0"/>
              </a:rPr>
              <a:t>(</a:t>
            </a:r>
            <a:r>
              <a:rPr lang="en-US" sz="1600" i="1" kern="1200" dirty="0" smtClean="0">
                <a:latin typeface="Franklin Gothic Book" pitchFamily="34" charset="0"/>
                <a:ea typeface="MS PGothic" pitchFamily="34" charset="-128"/>
                <a:cs typeface="FranklinGothicURWBoo" pitchFamily="2" charset="0"/>
              </a:rPr>
              <a:t>See p. 25 for more details on the Health Connector’s efforts to help affected members)</a:t>
            </a:r>
          </a:p>
        </p:txBody>
      </p:sp>
      <p:sp>
        <p:nvSpPr>
          <p:cNvPr id="4" name="Slide Number Placeholder 3"/>
          <p:cNvSpPr>
            <a:spLocks noGrp="1"/>
          </p:cNvSpPr>
          <p:nvPr>
            <p:ph type="sldNum" sz="quarter" idx="10"/>
          </p:nvPr>
        </p:nvSpPr>
        <p:spPr/>
        <p:txBody>
          <a:bodyPr/>
          <a:lstStyle/>
          <a:p>
            <a:fld id="{254B5E65-296D-440E-9811-9528B653460B}" type="slidenum">
              <a:rPr lang="en-US" smtClean="0"/>
              <a:pPr/>
              <a:t>18</a:t>
            </a:fld>
            <a:endParaRPr lang="en-US" dirty="0"/>
          </a:p>
        </p:txBody>
      </p:sp>
    </p:spTree>
    <p:extLst>
      <p:ext uri="{BB962C8B-B14F-4D97-AF65-F5344CB8AC3E}">
        <p14:creationId xmlns:p14="http://schemas.microsoft.com/office/powerpoint/2010/main" val="3867256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Activity:  </a:t>
            </a:r>
            <a:br>
              <a:rPr lang="en-US" dirty="0" smtClean="0"/>
            </a:br>
            <a:r>
              <a:rPr lang="en-US" dirty="0" smtClean="0"/>
              <a:t>Repeal of Individual Mandate</a:t>
            </a:r>
            <a:endParaRPr lang="en-US" strike="sngStrike" dirty="0">
              <a:solidFill>
                <a:srgbClr val="FF0000"/>
              </a:solidFill>
            </a:endParaRPr>
          </a:p>
        </p:txBody>
      </p:sp>
      <p:sp>
        <p:nvSpPr>
          <p:cNvPr id="3" name="Content Placeholder 2"/>
          <p:cNvSpPr>
            <a:spLocks noGrp="1"/>
          </p:cNvSpPr>
          <p:nvPr>
            <p:ph idx="1"/>
          </p:nvPr>
        </p:nvSpPr>
        <p:spPr>
          <a:xfrm>
            <a:off x="430212" y="1399672"/>
            <a:ext cx="8789988" cy="4419600"/>
          </a:xfrm>
        </p:spPr>
        <p:txBody>
          <a:bodyPr/>
          <a:lstStyle/>
          <a:p>
            <a:pPr>
              <a:lnSpc>
                <a:spcPct val="113000"/>
              </a:lnSpc>
              <a:spcBef>
                <a:spcPts val="300"/>
              </a:spcBef>
              <a:spcAft>
                <a:spcPts val="300"/>
              </a:spcAft>
            </a:pPr>
            <a:r>
              <a:rPr lang="en-US" sz="1800" b="1" i="1" kern="1200" dirty="0" smtClean="0">
                <a:solidFill>
                  <a:srgbClr val="DC8E28"/>
                </a:solidFill>
                <a:latin typeface="Rockwell"/>
                <a:ea typeface="MS PGothic" pitchFamily="34" charset="-128"/>
                <a:cs typeface="Rockwell" pitchFamily="18" charset="0"/>
              </a:rPr>
              <a:t>Congress continues to consider significant changes to the Affordable Care Act, most recently with the repeal of the federal individual mandate.</a:t>
            </a:r>
            <a:endParaRPr lang="en-US" sz="1800" b="1" i="1" kern="1200" dirty="0">
              <a:solidFill>
                <a:srgbClr val="DC8E28"/>
              </a:solidFill>
              <a:latin typeface="Rockwell"/>
              <a:ea typeface="MS PGothic" pitchFamily="34" charset="-128"/>
              <a:cs typeface="Rockwell" pitchFamily="18" charset="0"/>
            </a:endParaRPr>
          </a:p>
          <a:p>
            <a:pPr marL="285750" indent="-285750">
              <a:lnSpc>
                <a:spcPct val="113000"/>
              </a:lnSpc>
              <a:spcBef>
                <a:spcPts val="300"/>
              </a:spcBef>
              <a:spcAft>
                <a:spcPts val="300"/>
              </a:spcAft>
              <a:buFont typeface="Arial"/>
              <a:buChar char="•"/>
            </a:pPr>
            <a:r>
              <a:rPr lang="en-US" sz="1400" kern="1200" dirty="0" smtClean="0">
                <a:latin typeface="Franklin Gothic Book" pitchFamily="34" charset="0"/>
                <a:ea typeface="MS PGothic" pitchFamily="34" charset="-128"/>
                <a:cs typeface="FranklinGothicURWBoo" pitchFamily="2" charset="0"/>
              </a:rPr>
              <a:t>The Senate recently passed a tax bill that effectively repealed the individual mandate by setting the penalty to zero. The </a:t>
            </a:r>
            <a:r>
              <a:rPr lang="en-US" sz="1400" kern="1200" dirty="0">
                <a:latin typeface="Franklin Gothic Book" pitchFamily="34" charset="0"/>
                <a:ea typeface="MS PGothic" pitchFamily="34" charset="-128"/>
                <a:cs typeface="FranklinGothicURWBoo" pitchFamily="2" charset="0"/>
              </a:rPr>
              <a:t>Senate and House versions of the bill will go to conference and likely onward to the President’s signature </a:t>
            </a:r>
          </a:p>
          <a:p>
            <a:pPr marL="652462" lvl="2" indent="-285750" eaLnBrk="0" hangingPunct="0">
              <a:lnSpc>
                <a:spcPct val="113000"/>
              </a:lnSpc>
              <a:spcBef>
                <a:spcPts val="300"/>
              </a:spcBef>
              <a:spcAft>
                <a:spcPts val="300"/>
              </a:spcAft>
              <a:tabLst>
                <a:tab pos="457200" algn="l"/>
              </a:tabLst>
              <a:defRPr/>
            </a:pPr>
            <a:r>
              <a:rPr lang="en-US" sz="1200" kern="1200" dirty="0">
                <a:latin typeface="Franklin Gothic Book" pitchFamily="34" charset="0"/>
                <a:ea typeface="MS PGothic" pitchFamily="34" charset="-128"/>
                <a:cs typeface="FranklinGothicURWBoo" pitchFamily="2" charset="0"/>
              </a:rPr>
              <a:t>Massachusetts maintains its own individual mandate, which continues to require all adults carry comprehensive coverage that meets standards established by the Commonwealth </a:t>
            </a:r>
            <a:r>
              <a:rPr lang="mr-IN" sz="1200" kern="1200" dirty="0">
                <a:latin typeface="Franklin Gothic Book" pitchFamily="34" charset="0"/>
                <a:ea typeface="MS PGothic" pitchFamily="34" charset="-128"/>
                <a:cs typeface="FranklinGothicURWBoo" pitchFamily="2" charset="0"/>
              </a:rPr>
              <a:t>–</a:t>
            </a:r>
            <a:r>
              <a:rPr lang="en-US" sz="1200" kern="1200" dirty="0">
                <a:latin typeface="Franklin Gothic Book" pitchFamily="34" charset="0"/>
                <a:ea typeface="MS PGothic" pitchFamily="34" charset="-128"/>
                <a:cs typeface="FranklinGothicURWBoo" pitchFamily="2" charset="0"/>
              </a:rPr>
              <a:t> largely insulating Massachusetts from the repercussions of federal mandate </a:t>
            </a:r>
            <a:r>
              <a:rPr lang="en-US" sz="1200" kern="1200" dirty="0" smtClean="0">
                <a:latin typeface="Franklin Gothic Book" pitchFamily="34" charset="0"/>
                <a:ea typeface="MS PGothic" pitchFamily="34" charset="-128"/>
                <a:cs typeface="FranklinGothicURWBoo" pitchFamily="2" charset="0"/>
              </a:rPr>
              <a:t>repeal</a:t>
            </a:r>
            <a:endParaRPr lang="en-US" sz="1200" kern="1200" dirty="0" smtClean="0">
              <a:latin typeface="Franklin Gothic Book" pitchFamily="34" charset="0"/>
              <a:ea typeface="MS PGothic" pitchFamily="34" charset="-128"/>
              <a:cs typeface="Rockwell" pitchFamily="18" charset="0"/>
            </a:endParaRPr>
          </a:p>
          <a:p>
            <a:pPr marL="652462" lvl="2" indent="-285750" eaLnBrk="0" hangingPunct="0">
              <a:lnSpc>
                <a:spcPct val="113000"/>
              </a:lnSpc>
              <a:spcBef>
                <a:spcPts val="300"/>
              </a:spcBef>
              <a:spcAft>
                <a:spcPts val="300"/>
              </a:spcAft>
              <a:tabLst>
                <a:tab pos="457200" algn="l"/>
              </a:tabLst>
              <a:defRPr/>
            </a:pPr>
            <a:r>
              <a:rPr lang="en-US" sz="1200" kern="1200" dirty="0" smtClean="0">
                <a:latin typeface="Franklin Gothic Book" pitchFamily="34" charset="0"/>
                <a:ea typeface="MS PGothic" pitchFamily="34" charset="-128"/>
                <a:cs typeface="Rockwell" pitchFamily="18" charset="0"/>
              </a:rPr>
              <a:t>In </a:t>
            </a:r>
            <a:r>
              <a:rPr lang="en-US" sz="1200" kern="1200" dirty="0">
                <a:latin typeface="Franklin Gothic Book" pitchFamily="34" charset="0"/>
                <a:ea typeface="MS PGothic" pitchFamily="34" charset="-128"/>
                <a:cs typeface="Rockwell" pitchFamily="18" charset="0"/>
              </a:rPr>
              <a:t>order to satisfy the individual mandate, adults must enroll in a health plan that meets “Minimum Creditable Coverage” standards – this has helped ensure that Massachusetts </a:t>
            </a:r>
            <a:r>
              <a:rPr lang="en-US" sz="1200" kern="1200" dirty="0" smtClean="0">
                <a:latin typeface="Franklin Gothic Book" pitchFamily="34" charset="0"/>
                <a:ea typeface="MS PGothic" pitchFamily="34" charset="-128"/>
                <a:cs typeface="Rockwell" pitchFamily="18" charset="0"/>
              </a:rPr>
              <a:t>meets </a:t>
            </a:r>
            <a:r>
              <a:rPr lang="en-US" sz="1200" kern="1200" dirty="0">
                <a:latin typeface="Franklin Gothic Book" pitchFamily="34" charset="0"/>
                <a:ea typeface="MS PGothic" pitchFamily="34" charset="-128"/>
                <a:cs typeface="Rockwell" pitchFamily="18" charset="0"/>
              </a:rPr>
              <a:t>higher </a:t>
            </a:r>
            <a:r>
              <a:rPr lang="en-US" sz="1200" kern="1200" dirty="0" smtClean="0">
                <a:latin typeface="Franklin Gothic Book" pitchFamily="34" charset="0"/>
                <a:ea typeface="MS PGothic" pitchFamily="34" charset="-128"/>
                <a:cs typeface="Rockwell" pitchFamily="18" charset="0"/>
              </a:rPr>
              <a:t>consumer protection </a:t>
            </a:r>
            <a:r>
              <a:rPr lang="en-US" sz="1200" kern="1200" dirty="0">
                <a:latin typeface="Franklin Gothic Book" pitchFamily="34" charset="0"/>
                <a:ea typeface="MS PGothic" pitchFamily="34" charset="-128"/>
                <a:cs typeface="Rockwell" pitchFamily="18" charset="0"/>
              </a:rPr>
              <a:t>standards than other </a:t>
            </a:r>
            <a:r>
              <a:rPr lang="en-US" sz="1200" kern="1200" dirty="0" smtClean="0">
                <a:latin typeface="Franklin Gothic Book" pitchFamily="34" charset="0"/>
                <a:ea typeface="MS PGothic" pitchFamily="34" charset="-128"/>
                <a:cs typeface="Rockwell" pitchFamily="18" charset="0"/>
              </a:rPr>
              <a:t>states</a:t>
            </a:r>
          </a:p>
          <a:p>
            <a:pPr marL="652462" lvl="2" indent="-285750" eaLnBrk="0" hangingPunct="0">
              <a:lnSpc>
                <a:spcPct val="113000"/>
              </a:lnSpc>
              <a:spcBef>
                <a:spcPts val="300"/>
              </a:spcBef>
              <a:spcAft>
                <a:spcPts val="300"/>
              </a:spcAft>
              <a:tabLst>
                <a:tab pos="457200" algn="l"/>
              </a:tabLst>
              <a:defRPr/>
            </a:pPr>
            <a:r>
              <a:rPr lang="en-US" sz="1200" kern="1200" dirty="0">
                <a:latin typeface="Franklin Gothic Book" pitchFamily="34" charset="0"/>
                <a:ea typeface="MS PGothic" pitchFamily="34" charset="-128"/>
                <a:cs typeface="Rockwell" pitchFamily="18" charset="0"/>
              </a:rPr>
              <a:t>Massachusetts has found that an individual mandate is important to maintaining a stable insurance market, with the right mix of healthier and sicker participants to keep costs affordable: </a:t>
            </a:r>
            <a:r>
              <a:rPr lang="en-US" sz="1200" kern="1200" dirty="0" smtClean="0">
                <a:latin typeface="Franklin Gothic Book" pitchFamily="34" charset="0"/>
                <a:ea typeface="MS PGothic" pitchFamily="34" charset="-128"/>
                <a:cs typeface="Rockwell" pitchFamily="18" charset="0"/>
                <a:hlinkClick r:id="rId3"/>
              </a:rPr>
              <a:t>www.mahealthconnector.org/wp-content/uploads/Individual-Mandate-Report-Nov2017.pdf</a:t>
            </a:r>
            <a:r>
              <a:rPr lang="en-US" sz="1200" kern="1200" dirty="0" smtClean="0">
                <a:latin typeface="Franklin Gothic Book" pitchFamily="34" charset="0"/>
                <a:ea typeface="MS PGothic" pitchFamily="34" charset="-128"/>
                <a:cs typeface="Rockwell" pitchFamily="18" charset="0"/>
              </a:rPr>
              <a:t> </a:t>
            </a:r>
            <a:endParaRPr lang="en-US" sz="1200" kern="1200" dirty="0">
              <a:latin typeface="Franklin Gothic Book" pitchFamily="34" charset="0"/>
              <a:ea typeface="MS PGothic" pitchFamily="34" charset="-128"/>
              <a:cs typeface="Rockwell" pitchFamily="18" charset="0"/>
            </a:endParaRPr>
          </a:p>
          <a:p>
            <a:pPr marL="652462" lvl="2" indent="-285750" eaLnBrk="0" hangingPunct="0">
              <a:lnSpc>
                <a:spcPct val="113000"/>
              </a:lnSpc>
              <a:spcBef>
                <a:spcPts val="300"/>
              </a:spcBef>
              <a:spcAft>
                <a:spcPts val="300"/>
              </a:spcAft>
              <a:tabLst>
                <a:tab pos="457200" algn="l"/>
              </a:tabLst>
              <a:defRPr/>
            </a:pPr>
            <a:r>
              <a:rPr lang="en-US" sz="1200" kern="1200" dirty="0">
                <a:latin typeface="Franklin Gothic Book" pitchFamily="34" charset="0"/>
                <a:ea typeface="MS PGothic" pitchFamily="34" charset="-128"/>
                <a:cs typeface="Rockwell" pitchFamily="18" charset="0"/>
              </a:rPr>
              <a:t>The state individual mandate predates the federal mandate and carries its own set of </a:t>
            </a:r>
            <a:r>
              <a:rPr lang="en-US" sz="1200" kern="1200" dirty="0" smtClean="0">
                <a:latin typeface="Franklin Gothic Book" pitchFamily="34" charset="0"/>
                <a:ea typeface="MS PGothic" pitchFamily="34" charset="-128"/>
                <a:cs typeface="Rockwell" pitchFamily="18" charset="0"/>
              </a:rPr>
              <a:t>penalties </a:t>
            </a:r>
            <a:endParaRPr lang="en-US" sz="1400" kern="1200" dirty="0" smtClean="0">
              <a:latin typeface="Franklin Gothic Book" pitchFamily="34" charset="0"/>
              <a:ea typeface="MS PGothic" pitchFamily="34" charset="-128"/>
              <a:cs typeface="Rockwell" pitchFamily="18" charset="0"/>
            </a:endParaRPr>
          </a:p>
          <a:p>
            <a:pPr marL="285750" indent="-285750">
              <a:lnSpc>
                <a:spcPct val="113000"/>
              </a:lnSpc>
              <a:spcBef>
                <a:spcPts val="300"/>
              </a:spcBef>
              <a:spcAft>
                <a:spcPts val="300"/>
              </a:spcAft>
              <a:buFont typeface="Arial"/>
              <a:buChar char="•"/>
            </a:pPr>
            <a:r>
              <a:rPr lang="en-US" sz="1400" kern="1200" dirty="0" smtClean="0">
                <a:latin typeface="Franklin Gothic Book" pitchFamily="34" charset="0"/>
                <a:ea typeface="MS PGothic" pitchFamily="34" charset="-128"/>
                <a:cs typeface="FranklinGothicURWBoo" pitchFamily="2" charset="0"/>
              </a:rPr>
              <a:t>Congress may continue to consider ACA-related legislation, such as: </a:t>
            </a:r>
          </a:p>
          <a:p>
            <a:pPr marL="652462" lvl="2" indent="-285750" eaLnBrk="0" hangingPunct="0">
              <a:lnSpc>
                <a:spcPct val="113000"/>
              </a:lnSpc>
              <a:spcBef>
                <a:spcPts val="300"/>
              </a:spcBef>
              <a:spcAft>
                <a:spcPts val="300"/>
              </a:spcAft>
              <a:defRPr/>
            </a:pPr>
            <a:r>
              <a:rPr lang="en-US" sz="1200" kern="1200" dirty="0" smtClean="0">
                <a:latin typeface="Franklin Gothic Book" pitchFamily="34" charset="0"/>
                <a:ea typeface="MS PGothic" pitchFamily="34" charset="-128"/>
                <a:cs typeface="Rockwell" pitchFamily="18" charset="0"/>
              </a:rPr>
              <a:t>Bills intended to stabilize insurance markets following CSR withdrawal </a:t>
            </a:r>
          </a:p>
          <a:p>
            <a:pPr marL="652462" lvl="2" indent="-285750" eaLnBrk="0" hangingPunct="0">
              <a:lnSpc>
                <a:spcPct val="113000"/>
              </a:lnSpc>
              <a:spcBef>
                <a:spcPts val="300"/>
              </a:spcBef>
              <a:spcAft>
                <a:spcPts val="300"/>
              </a:spcAft>
              <a:defRPr/>
            </a:pPr>
            <a:r>
              <a:rPr lang="en-US" sz="1200" kern="1200" dirty="0" smtClean="0">
                <a:latin typeface="Franklin Gothic Book" pitchFamily="34" charset="0"/>
                <a:ea typeface="MS PGothic" pitchFamily="34" charset="-128"/>
                <a:cs typeface="Rockwell" pitchFamily="18" charset="0"/>
              </a:rPr>
              <a:t>Continued attempts at ACA repeal and replace </a:t>
            </a:r>
            <a:endParaRPr lang="en-US" sz="1200" kern="1200" dirty="0">
              <a:latin typeface="Franklin Gothic Book" pitchFamily="34" charset="0"/>
              <a:ea typeface="MS PGothic" pitchFamily="34" charset="-128"/>
              <a:cs typeface="Rockwell" pitchFamily="18" charset="0"/>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19</a:t>
            </a:fld>
            <a:endParaRPr lang="en-US" dirty="0"/>
          </a:p>
        </p:txBody>
      </p:sp>
    </p:spTree>
    <p:extLst>
      <p:ext uri="{BB962C8B-B14F-4D97-AF65-F5344CB8AC3E}">
        <p14:creationId xmlns:p14="http://schemas.microsoft.com/office/powerpoint/2010/main" val="2078911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04800" y="1524000"/>
            <a:ext cx="8229600" cy="4480560"/>
          </a:xfrm>
        </p:spPr>
        <p:txBody>
          <a:bodyPr/>
          <a:lstStyle/>
          <a:p>
            <a:pPr marL="347663" lvl="1" indent="-347663" eaLnBrk="0" hangingPunct="0">
              <a:lnSpc>
                <a:spcPct val="114000"/>
              </a:lnSpc>
              <a:spcAft>
                <a:spcPts val="600"/>
              </a:spcAft>
              <a:buFont typeface="Symbol" pitchFamily="18" charset="2"/>
              <a:buChar char="·"/>
              <a:defRPr/>
            </a:pPr>
            <a:r>
              <a:rPr lang="en-US" sz="2000" kern="1200" dirty="0" smtClean="0">
                <a:latin typeface="Franklin Gothic Book" pitchFamily="34" charset="0"/>
                <a:ea typeface="MS PGothic" pitchFamily="34" charset="-128"/>
                <a:cs typeface="FranklinGothicURWBoo" pitchFamily="2" charset="0"/>
              </a:rPr>
              <a:t>Introduction to the Health Connector</a:t>
            </a:r>
          </a:p>
          <a:p>
            <a:pPr marL="347663" lvl="1" indent="-347663" eaLnBrk="0" hangingPunct="0">
              <a:lnSpc>
                <a:spcPct val="114000"/>
              </a:lnSpc>
              <a:spcAft>
                <a:spcPts val="600"/>
              </a:spcAft>
              <a:buFont typeface="Symbol" pitchFamily="18" charset="2"/>
              <a:buChar char="·"/>
              <a:defRPr/>
            </a:pPr>
            <a:r>
              <a:rPr lang="en-US" sz="2000" kern="1200" dirty="0">
                <a:latin typeface="Franklin Gothic Book" pitchFamily="34" charset="0"/>
                <a:ea typeface="MS PGothic" pitchFamily="34" charset="-128"/>
                <a:cs typeface="FranklinGothicURWBoo" pitchFamily="2" charset="0"/>
              </a:rPr>
              <a:t>Federal Landscape and </a:t>
            </a:r>
            <a:r>
              <a:rPr lang="en-US" sz="2000" kern="1200" dirty="0" smtClean="0">
                <a:latin typeface="Franklin Gothic Book" pitchFamily="34" charset="0"/>
                <a:ea typeface="MS PGothic" pitchFamily="34" charset="-128"/>
                <a:cs typeface="FranklinGothicURWBoo" pitchFamily="2" charset="0"/>
              </a:rPr>
              <a:t>Massachusetts</a:t>
            </a:r>
          </a:p>
          <a:p>
            <a:pPr marL="347663" lvl="1" indent="-347663" eaLnBrk="0" hangingPunct="0">
              <a:lnSpc>
                <a:spcPct val="114000"/>
              </a:lnSpc>
              <a:spcAft>
                <a:spcPts val="600"/>
              </a:spcAft>
              <a:buFont typeface="Symbol" pitchFamily="18" charset="2"/>
              <a:buChar char="·"/>
              <a:defRPr/>
            </a:pPr>
            <a:r>
              <a:rPr lang="en-US" sz="2000" kern="1200" dirty="0" smtClean="0">
                <a:latin typeface="Franklin Gothic Book" pitchFamily="34" charset="0"/>
                <a:ea typeface="MS PGothic" pitchFamily="34" charset="-128"/>
                <a:cs typeface="FranklinGothicURWBoo" pitchFamily="2" charset="0"/>
              </a:rPr>
              <a:t>2018 </a:t>
            </a:r>
            <a:r>
              <a:rPr lang="en-US" sz="2000" kern="1200" dirty="0">
                <a:latin typeface="Franklin Gothic Book" pitchFamily="34" charset="0"/>
                <a:ea typeface="MS PGothic" pitchFamily="34" charset="-128"/>
                <a:cs typeface="FranklinGothicURWBoo" pitchFamily="2" charset="0"/>
              </a:rPr>
              <a:t>Open Enrollment for Individuals and </a:t>
            </a:r>
            <a:r>
              <a:rPr lang="en-US" sz="2000" kern="1200" dirty="0" smtClean="0">
                <a:latin typeface="Franklin Gothic Book" pitchFamily="34" charset="0"/>
                <a:ea typeface="MS PGothic" pitchFamily="34" charset="-128"/>
                <a:cs typeface="FranklinGothicURWBoo" pitchFamily="2" charset="0"/>
              </a:rPr>
              <a:t>Families</a:t>
            </a:r>
          </a:p>
          <a:p>
            <a:pPr marL="347663" lvl="1" indent="-347663" eaLnBrk="0" hangingPunct="0">
              <a:lnSpc>
                <a:spcPct val="114000"/>
              </a:lnSpc>
              <a:spcAft>
                <a:spcPts val="600"/>
              </a:spcAft>
              <a:buFont typeface="Symbol" pitchFamily="18" charset="2"/>
              <a:buChar char="·"/>
              <a:defRPr/>
            </a:pPr>
            <a:r>
              <a:rPr lang="en-US" sz="2000" kern="1200" dirty="0" smtClean="0">
                <a:latin typeface="Franklin Gothic Book" pitchFamily="34" charset="0"/>
                <a:ea typeface="MS PGothic" pitchFamily="34" charset="-128"/>
                <a:cs typeface="FranklinGothicURWBoo" pitchFamily="2" charset="0"/>
              </a:rPr>
              <a:t>Constituent </a:t>
            </a:r>
            <a:r>
              <a:rPr lang="en-US" sz="2000" kern="1200" dirty="0">
                <a:latin typeface="Franklin Gothic Book" pitchFamily="34" charset="0"/>
                <a:ea typeface="MS PGothic" pitchFamily="34" charset="-128"/>
                <a:cs typeface="FranklinGothicURWBoo" pitchFamily="2" charset="0"/>
              </a:rPr>
              <a:t>Services Overview </a:t>
            </a:r>
          </a:p>
          <a:p>
            <a:pPr marL="347663" lvl="1" indent="-347663" eaLnBrk="0" hangingPunct="0">
              <a:lnSpc>
                <a:spcPct val="114000"/>
              </a:lnSpc>
              <a:spcAft>
                <a:spcPts val="600"/>
              </a:spcAft>
              <a:buFont typeface="Symbol" pitchFamily="18" charset="2"/>
              <a:buChar char="·"/>
              <a:defRPr/>
            </a:pPr>
            <a:r>
              <a:rPr lang="en-US" sz="2000" kern="1200" dirty="0">
                <a:latin typeface="Franklin Gothic Book" pitchFamily="34" charset="0"/>
                <a:ea typeface="MS PGothic" pitchFamily="34" charset="-128"/>
                <a:cs typeface="FranklinGothicURWBoo" pitchFamily="2" charset="0"/>
              </a:rPr>
              <a:t>Appendix: Constituent Services FAQs</a:t>
            </a:r>
          </a:p>
        </p:txBody>
      </p:sp>
      <p:sp>
        <p:nvSpPr>
          <p:cNvPr id="6" name="Slide Number Placeholder 5"/>
          <p:cNvSpPr>
            <a:spLocks noGrp="1"/>
          </p:cNvSpPr>
          <p:nvPr>
            <p:ph type="sldNum" sz="quarter" idx="10"/>
          </p:nvPr>
        </p:nvSpPr>
        <p:spPr/>
        <p:txBody>
          <a:bodyPr/>
          <a:lstStyle/>
          <a:p>
            <a:fld id="{254B5E65-296D-440E-9811-9528B653460B}" type="slidenum">
              <a:rPr lang="en-US" smtClean="0"/>
              <a:pPr/>
              <a:t>2</a:t>
            </a:fld>
            <a:endParaRPr lang="en-US" dirty="0"/>
          </a:p>
        </p:txBody>
      </p:sp>
    </p:spTree>
    <p:extLst>
      <p:ext uri="{BB962C8B-B14F-4D97-AF65-F5344CB8AC3E}">
        <p14:creationId xmlns:p14="http://schemas.microsoft.com/office/powerpoint/2010/main" val="1905560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Rulemaking Activity: </a:t>
            </a:r>
            <a:r>
              <a:rPr lang="en-US" dirty="0"/>
              <a:t/>
            </a:r>
            <a:br>
              <a:rPr lang="en-US" dirty="0"/>
            </a:br>
            <a:r>
              <a:rPr lang="en-US" dirty="0" smtClean="0"/>
              <a:t>Market Reforms</a:t>
            </a:r>
            <a:endParaRPr lang="en-US" dirty="0"/>
          </a:p>
        </p:txBody>
      </p:sp>
      <p:sp>
        <p:nvSpPr>
          <p:cNvPr id="3" name="Content Placeholder 2"/>
          <p:cNvSpPr>
            <a:spLocks noGrp="1"/>
          </p:cNvSpPr>
          <p:nvPr>
            <p:ph idx="1"/>
          </p:nvPr>
        </p:nvSpPr>
        <p:spPr>
          <a:xfrm>
            <a:off x="457200" y="1371600"/>
            <a:ext cx="8305800" cy="4876800"/>
          </a:xfrm>
        </p:spPr>
        <p:txBody>
          <a:bodyPr/>
          <a:lstStyle/>
          <a:p>
            <a:r>
              <a:rPr lang="en-US" sz="1800" b="1" i="1" kern="1200" dirty="0" smtClean="0">
                <a:solidFill>
                  <a:srgbClr val="DC8E28"/>
                </a:solidFill>
                <a:latin typeface="+mj-lt"/>
                <a:ea typeface="MS PGothic" pitchFamily="34" charset="-128"/>
                <a:cs typeface="ヒラギノ角ゴ ProN W3"/>
              </a:rPr>
              <a:t>The Health Connector is closely monitoring potential regulatory changes that could impact the stability of the Massachusetts insurance market.  </a:t>
            </a:r>
            <a:endParaRPr lang="en-US" sz="1600" kern="1200" dirty="0" smtClean="0">
              <a:latin typeface="Franklin Gothic Book" pitchFamily="34" charset="0"/>
              <a:ea typeface="MS PGothic" pitchFamily="34" charset="-128"/>
              <a:cs typeface="FranklinGothicURWBoo" pitchFamily="2" charset="0"/>
            </a:endParaRPr>
          </a:p>
          <a:p>
            <a:pPr marL="285750" indent="-285750">
              <a:buFont typeface="Arial"/>
              <a:buChar char="•"/>
            </a:pPr>
            <a:r>
              <a:rPr lang="en-US" sz="1600" kern="1200" dirty="0" smtClean="0">
                <a:latin typeface="Franklin Gothic Book" pitchFamily="34" charset="0"/>
                <a:ea typeface="MS PGothic" pitchFamily="34" charset="-128"/>
                <a:cs typeface="FranklinGothicURWBoo" pitchFamily="2" charset="0"/>
              </a:rPr>
              <a:t>In mid-October, an Executive Order outlined regulatory priorities: </a:t>
            </a:r>
            <a:endParaRPr lang="en-US" sz="1600" kern="1200" dirty="0">
              <a:latin typeface="Franklin Gothic Book" pitchFamily="34" charset="0"/>
              <a:ea typeface="MS PGothic" pitchFamily="34" charset="-128"/>
              <a:cs typeface="FranklinGothicURWBoo" pitchFamily="2" charset="0"/>
            </a:endParaRPr>
          </a:p>
          <a:p>
            <a:pPr marL="652462" lvl="2" indent="-285750" eaLnBrk="0" hangingPunct="0">
              <a:lnSpc>
                <a:spcPct val="114000"/>
              </a:lnSpc>
              <a:spcAft>
                <a:spcPts val="600"/>
              </a:spcAft>
              <a:defRPr/>
            </a:pPr>
            <a:r>
              <a:rPr lang="en-US" sz="1400" kern="1200" dirty="0" smtClean="0">
                <a:latin typeface="Franklin Gothic Book" pitchFamily="34" charset="0"/>
                <a:ea typeface="MS PGothic" pitchFamily="34" charset="-128"/>
                <a:cs typeface="Rockwell" pitchFamily="18" charset="0"/>
              </a:rPr>
              <a:t>Promotion of Association Health Plans</a:t>
            </a:r>
          </a:p>
          <a:p>
            <a:pPr marL="652462" lvl="2" indent="-285750" eaLnBrk="0" hangingPunct="0">
              <a:lnSpc>
                <a:spcPct val="114000"/>
              </a:lnSpc>
              <a:spcAft>
                <a:spcPts val="600"/>
              </a:spcAft>
              <a:defRPr/>
            </a:pPr>
            <a:r>
              <a:rPr lang="en-US" sz="1400" kern="1200" dirty="0" smtClean="0">
                <a:latin typeface="Franklin Gothic Book" pitchFamily="34" charset="0"/>
                <a:ea typeface="MS PGothic" pitchFamily="34" charset="-128"/>
                <a:cs typeface="Rockwell" pitchFamily="18" charset="0"/>
              </a:rPr>
              <a:t>Promotion of Short-term Limited-Duration Plans </a:t>
            </a:r>
            <a:endParaRPr lang="en-US" sz="1400" kern="1200" dirty="0">
              <a:latin typeface="Franklin Gothic Book" pitchFamily="34" charset="0"/>
              <a:ea typeface="MS PGothic" pitchFamily="34" charset="-128"/>
              <a:cs typeface="Rockwell" pitchFamily="18" charset="0"/>
            </a:endParaRPr>
          </a:p>
          <a:p>
            <a:pPr marL="652462" lvl="2" indent="-285750" eaLnBrk="0" hangingPunct="0">
              <a:lnSpc>
                <a:spcPct val="114000"/>
              </a:lnSpc>
              <a:spcAft>
                <a:spcPts val="600"/>
              </a:spcAft>
              <a:defRPr/>
            </a:pPr>
            <a:r>
              <a:rPr lang="en-US" sz="1400" kern="1200" dirty="0" smtClean="0">
                <a:latin typeface="Franklin Gothic Book" pitchFamily="34" charset="0"/>
                <a:ea typeface="MS PGothic" pitchFamily="34" charset="-128"/>
                <a:cs typeface="Rockwell" pitchFamily="18" charset="0"/>
              </a:rPr>
              <a:t>Promotion of Health Reimbursement Arrangements </a:t>
            </a:r>
            <a:endParaRPr lang="en-US" sz="1400" kern="1200" dirty="0">
              <a:latin typeface="Franklin Gothic Book" pitchFamily="34" charset="0"/>
              <a:ea typeface="MS PGothic" pitchFamily="34" charset="-128"/>
              <a:cs typeface="Rockwell" pitchFamily="18" charset="0"/>
            </a:endParaRPr>
          </a:p>
          <a:p>
            <a:pPr marL="285750" indent="-285750">
              <a:buFont typeface="Arial"/>
              <a:buChar char="•"/>
            </a:pPr>
            <a:r>
              <a:rPr lang="en-US" sz="1600" kern="1200" dirty="0" smtClean="0">
                <a:latin typeface="Franklin Gothic Book" pitchFamily="34" charset="0"/>
                <a:ea typeface="MS PGothic" pitchFamily="34" charset="-128"/>
                <a:cs typeface="FranklinGothicURWBoo" pitchFamily="2" charset="0"/>
              </a:rPr>
              <a:t>Depending on how these policies are implemented, regulations in this area could impact the stability of the merged market for individuals and small businesses</a:t>
            </a:r>
          </a:p>
          <a:p>
            <a:pPr marL="285750" indent="-285750">
              <a:buFont typeface="Arial"/>
              <a:buChar char="•"/>
            </a:pPr>
            <a:r>
              <a:rPr lang="en-US" sz="1600" kern="1200" dirty="0" smtClean="0">
                <a:latin typeface="Franklin Gothic Book" pitchFamily="34" charset="0"/>
                <a:ea typeface="MS PGothic" pitchFamily="34" charset="-128"/>
                <a:cs typeface="FranklinGothicURWBoo" pitchFamily="2" charset="0"/>
              </a:rPr>
              <a:t>The Health Connector and other agencies will review any regulations closely, which may be forthcoming as soon as mid-December </a:t>
            </a:r>
            <a:endParaRPr lang="en-US" sz="1600" kern="1200" dirty="0">
              <a:latin typeface="Franklin Gothic Book" pitchFamily="34" charset="0"/>
              <a:ea typeface="MS PGothic" pitchFamily="34" charset="-128"/>
              <a:cs typeface="FranklinGothicURWBoo" pitchFamily="2" charset="0"/>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20</a:t>
            </a:fld>
            <a:endParaRPr lang="en-US" dirty="0"/>
          </a:p>
        </p:txBody>
      </p:sp>
    </p:spTree>
    <p:extLst>
      <p:ext uri="{BB962C8B-B14F-4D97-AF65-F5344CB8AC3E}">
        <p14:creationId xmlns:p14="http://schemas.microsoft.com/office/powerpoint/2010/main" val="23429648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7600" y="3352800"/>
            <a:ext cx="5334000" cy="990600"/>
          </a:xfrm>
        </p:spPr>
        <p:txBody>
          <a:bodyPr/>
          <a:lstStyle/>
          <a:p>
            <a:pPr marL="0"/>
            <a:r>
              <a:rPr lang="en-US" dirty="0" smtClean="0"/>
              <a:t>Open Enrollment 2018 </a:t>
            </a:r>
            <a:r>
              <a:rPr lang="en-US" dirty="0"/>
              <a:t>for Individuals &amp; Families</a:t>
            </a:r>
          </a:p>
        </p:txBody>
      </p:sp>
      <p:sp>
        <p:nvSpPr>
          <p:cNvPr id="3" name="Slide Number Placeholder 2"/>
          <p:cNvSpPr>
            <a:spLocks noGrp="1"/>
          </p:cNvSpPr>
          <p:nvPr>
            <p:ph type="sldNum" sz="quarter" idx="11"/>
          </p:nvPr>
        </p:nvSpPr>
        <p:spPr>
          <a:xfrm>
            <a:off x="8736012" y="7315200"/>
            <a:ext cx="255588" cy="254000"/>
          </a:xfrm>
        </p:spPr>
        <p:txBody>
          <a:bodyPr/>
          <a:lstStyle/>
          <a:p>
            <a:fld id="{254B5E65-296D-440E-9811-9528B653460B}" type="slidenum">
              <a:rPr lang="en-US" smtClean="0"/>
              <a:pPr/>
              <a:t>21</a:t>
            </a:fld>
            <a:endParaRPr lang="en-US" dirty="0"/>
          </a:p>
        </p:txBody>
      </p:sp>
    </p:spTree>
    <p:extLst>
      <p:ext uri="{BB962C8B-B14F-4D97-AF65-F5344CB8AC3E}">
        <p14:creationId xmlns:p14="http://schemas.microsoft.com/office/powerpoint/2010/main" val="2004773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Enrollment Overview</a:t>
            </a:r>
            <a:endParaRPr lang="en-US" dirty="0"/>
          </a:p>
        </p:txBody>
      </p:sp>
      <p:sp>
        <p:nvSpPr>
          <p:cNvPr id="3" name="Content Placeholder 2"/>
          <p:cNvSpPr>
            <a:spLocks noGrp="1"/>
          </p:cNvSpPr>
          <p:nvPr>
            <p:ph idx="1"/>
          </p:nvPr>
        </p:nvSpPr>
        <p:spPr>
          <a:xfrm>
            <a:off x="304800" y="1371600"/>
            <a:ext cx="8229600" cy="4480560"/>
          </a:xfrm>
        </p:spPr>
        <p:txBody>
          <a:bodyPr/>
          <a:lstStyle/>
          <a:p>
            <a:pPr>
              <a:spcBef>
                <a:spcPts val="600"/>
              </a:spcBef>
              <a:spcAft>
                <a:spcPts val="600"/>
              </a:spcAft>
            </a:pPr>
            <a:r>
              <a:rPr lang="en-US" sz="1800" b="1" i="1" kern="1200" dirty="0" smtClean="0">
                <a:solidFill>
                  <a:srgbClr val="DC8E28"/>
                </a:solidFill>
                <a:latin typeface="Rockwell"/>
                <a:ea typeface="MS PGothic" pitchFamily="34" charset="-128"/>
                <a:cs typeface="Rockwell" pitchFamily="18" charset="0"/>
              </a:rPr>
              <a:t>Open Enrollment (OE) is the time when individuals are able to enroll in the Health Connector without a Qualifying Life Event (QLE) to trigger a Special Enrollment Period (SEP). </a:t>
            </a:r>
            <a:r>
              <a:rPr lang="en-US" sz="1800" b="1" i="1" kern="1200" dirty="0">
                <a:solidFill>
                  <a:srgbClr val="DC8E28"/>
                </a:solidFill>
                <a:latin typeface="Rockwell"/>
                <a:ea typeface="MS PGothic" pitchFamily="34" charset="-128"/>
                <a:cs typeface="Rockwell" pitchFamily="18" charset="0"/>
              </a:rPr>
              <a:t>OE began on November 1, 2017 and runs through January 23, 2018. </a:t>
            </a:r>
            <a:endParaRPr lang="en-US" sz="1800" b="1" i="1" kern="1200" dirty="0" smtClean="0">
              <a:solidFill>
                <a:srgbClr val="DC8E28"/>
              </a:solidFill>
              <a:latin typeface="Rockwell"/>
              <a:ea typeface="MS PGothic" pitchFamily="34" charset="-128"/>
              <a:cs typeface="Rockwell" pitchFamily="18" charset="0"/>
            </a:endParaRPr>
          </a:p>
          <a:p>
            <a:pPr marL="285750" indent="-285750">
              <a:lnSpc>
                <a:spcPct val="113000"/>
              </a:lnSpc>
              <a:spcBef>
                <a:spcPts val="600"/>
              </a:spcBef>
              <a:spcAft>
                <a:spcPts val="600"/>
              </a:spcAft>
              <a:buFont typeface="Arial" panose="020B0604020202020204" pitchFamily="34" charset="0"/>
              <a:buChar char="•"/>
            </a:pPr>
            <a:r>
              <a:rPr lang="en-US" sz="1400" kern="1200" dirty="0">
                <a:latin typeface="Franklin Gothic Book" pitchFamily="34" charset="0"/>
                <a:ea typeface="MS PGothic" pitchFamily="34" charset="-128"/>
                <a:cs typeface="FranklinGothicURWBoo" pitchFamily="2" charset="0"/>
                <a:sym typeface="Gill Sans"/>
              </a:rPr>
              <a:t>Members could begin shopping for plans with an effective date of January 1, 2018 on November 1, 2017</a:t>
            </a:r>
          </a:p>
          <a:p>
            <a:pPr marL="285750" indent="-285750">
              <a:lnSpc>
                <a:spcPct val="113000"/>
              </a:lnSpc>
              <a:spcBef>
                <a:spcPts val="600"/>
              </a:spcBef>
              <a:spcAft>
                <a:spcPts val="600"/>
              </a:spcAft>
              <a:buFont typeface="Arial" panose="020B0604020202020204" pitchFamily="34" charset="0"/>
              <a:buChar char="•"/>
            </a:pPr>
            <a:r>
              <a:rPr lang="en-US" sz="1400" kern="1200" dirty="0">
                <a:latin typeface="Franklin Gothic Book" pitchFamily="34" charset="0"/>
                <a:ea typeface="MS PGothic" pitchFamily="34" charset="-128"/>
                <a:cs typeface="FranklinGothicURWBoo" pitchFamily="2" charset="0"/>
              </a:rPr>
              <a:t>Members began receiving communications from the Health Connector in September with preliminary eligibility redetermination </a:t>
            </a:r>
          </a:p>
          <a:p>
            <a:pPr marL="652462" lvl="2" indent="-285750" eaLnBrk="0" hangingPunct="0">
              <a:lnSpc>
                <a:spcPct val="114000"/>
              </a:lnSpc>
              <a:spcAft>
                <a:spcPts val="600"/>
              </a:spcAft>
              <a:defRPr/>
            </a:pPr>
            <a:r>
              <a:rPr lang="en-US" sz="1200" kern="1200" dirty="0" smtClean="0">
                <a:latin typeface="Franklin Gothic Book" pitchFamily="34" charset="0"/>
                <a:ea typeface="MS PGothic" pitchFamily="34" charset="-128"/>
                <a:cs typeface="FranklinGothicURWBoo" pitchFamily="2" charset="0"/>
              </a:rPr>
              <a:t>The </a:t>
            </a:r>
            <a:r>
              <a:rPr lang="en-US" sz="1200" kern="1200" dirty="0">
                <a:latin typeface="Franklin Gothic Book" pitchFamily="34" charset="0"/>
                <a:ea typeface="MS PGothic" pitchFamily="34" charset="-128"/>
                <a:cs typeface="FranklinGothicURWBoo" pitchFamily="2" charset="0"/>
              </a:rPr>
              <a:t>process of preliminary eligibility identifies and notices a member of their eligibility determination for the upcoming plan </a:t>
            </a:r>
            <a:r>
              <a:rPr lang="en-US" sz="1200" kern="1200" dirty="0" smtClean="0">
                <a:latin typeface="Franklin Gothic Book" pitchFamily="34" charset="0"/>
                <a:ea typeface="MS PGothic" pitchFamily="34" charset="-128"/>
                <a:cs typeface="FranklinGothicURWBoo" pitchFamily="2" charset="0"/>
              </a:rPr>
              <a:t>year</a:t>
            </a:r>
          </a:p>
          <a:p>
            <a:pPr marL="652462" lvl="2" indent="-285750" eaLnBrk="0" hangingPunct="0">
              <a:lnSpc>
                <a:spcPct val="114000"/>
              </a:lnSpc>
              <a:spcAft>
                <a:spcPts val="600"/>
              </a:spcAft>
              <a:defRPr/>
            </a:pPr>
            <a:r>
              <a:rPr lang="en-US" sz="1200" kern="1200" dirty="0" smtClean="0">
                <a:latin typeface="Franklin Gothic Book" pitchFamily="34" charset="0"/>
                <a:ea typeface="MS PGothic" pitchFamily="34" charset="-128"/>
                <a:cs typeface="FranklinGothicURWBoo" pitchFamily="2" charset="0"/>
              </a:rPr>
              <a:t>If </a:t>
            </a:r>
            <a:r>
              <a:rPr lang="en-US" sz="1200" kern="1200" dirty="0">
                <a:latin typeface="Franklin Gothic Book" pitchFamily="34" charset="0"/>
                <a:ea typeface="MS PGothic" pitchFamily="34" charset="-128"/>
                <a:cs typeface="FranklinGothicURWBoo" pitchFamily="2" charset="0"/>
              </a:rPr>
              <a:t>the member disagrees with the determination they are encouraged to submit updates to their information</a:t>
            </a:r>
          </a:p>
          <a:p>
            <a:pPr marL="285750" indent="-285750">
              <a:lnSpc>
                <a:spcPct val="113000"/>
              </a:lnSpc>
              <a:spcBef>
                <a:spcPts val="600"/>
              </a:spcBef>
              <a:spcAft>
                <a:spcPts val="600"/>
              </a:spcAft>
              <a:buFont typeface="Arial" panose="020B0604020202020204" pitchFamily="34" charset="0"/>
              <a:buChar char="•"/>
            </a:pPr>
            <a:r>
              <a:rPr lang="en-US" sz="1400" kern="1200" dirty="0">
                <a:latin typeface="Franklin Gothic Book" pitchFamily="34" charset="0"/>
                <a:ea typeface="MS PGothic" pitchFamily="34" charset="-128"/>
                <a:cs typeface="FranklinGothicURWBoo" pitchFamily="2" charset="0"/>
              </a:rPr>
              <a:t>The Health Connector sent renewal notices to members on behalf of carriers between 10/27 and </a:t>
            </a:r>
            <a:r>
              <a:rPr lang="en-US" sz="1400" kern="1200" dirty="0" smtClean="0">
                <a:latin typeface="Franklin Gothic Book" pitchFamily="34" charset="0"/>
                <a:ea typeface="MS PGothic" pitchFamily="34" charset="-128"/>
                <a:cs typeface="FranklinGothicURWBoo" pitchFamily="2" charset="0"/>
              </a:rPr>
              <a:t>11/13</a:t>
            </a:r>
          </a:p>
          <a:p>
            <a:pPr marL="652462" lvl="2" indent="-285750" eaLnBrk="0" hangingPunct="0">
              <a:lnSpc>
                <a:spcPct val="114000"/>
              </a:lnSpc>
              <a:spcAft>
                <a:spcPts val="600"/>
              </a:spcAft>
              <a:defRPr/>
            </a:pPr>
            <a:r>
              <a:rPr lang="en-US" sz="1200" kern="1200" dirty="0" smtClean="0">
                <a:latin typeface="Franklin Gothic Book" pitchFamily="34" charset="0"/>
                <a:ea typeface="MS PGothic" pitchFamily="34" charset="-128"/>
                <a:cs typeface="FranklinGothicURWBoo" pitchFamily="2" charset="0"/>
              </a:rPr>
              <a:t>The </a:t>
            </a:r>
            <a:r>
              <a:rPr lang="en-US" sz="1200" kern="1200" dirty="0">
                <a:latin typeface="Franklin Gothic Book" pitchFamily="34" charset="0"/>
                <a:ea typeface="MS PGothic" pitchFamily="34" charset="-128"/>
                <a:cs typeface="FranklinGothicURWBoo" pitchFamily="2" charset="0"/>
              </a:rPr>
              <a:t>new Payment Center allows consumers to view notices sooner </a:t>
            </a:r>
          </a:p>
          <a:p>
            <a:pPr marL="285750" lvl="2" indent="-285750" eaLnBrk="0" hangingPunct="0">
              <a:lnSpc>
                <a:spcPct val="113000"/>
              </a:lnSpc>
              <a:spcAft>
                <a:spcPts val="600"/>
              </a:spcAft>
              <a:buFont typeface="Arial" panose="020B0604020202020204" pitchFamily="34" charset="0"/>
              <a:buChar char="•"/>
              <a:tabLst>
                <a:tab pos="354965" algn="l"/>
              </a:tabLst>
              <a:defRPr/>
            </a:pPr>
            <a:r>
              <a:rPr lang="en-US" sz="1400" kern="1200" dirty="0">
                <a:latin typeface="Franklin Gothic Book" pitchFamily="34" charset="0"/>
                <a:ea typeface="MS PGothic" pitchFamily="34" charset="-128"/>
                <a:cs typeface="FranklinGothicURWBoo" pitchFamily="2" charset="0"/>
              </a:rPr>
              <a:t>Members who do not shop and do not experience a change in eligibility will be automatically mapped into their existing </a:t>
            </a:r>
            <a:r>
              <a:rPr lang="en-US" sz="1400" kern="1200" dirty="0" smtClean="0">
                <a:latin typeface="Franklin Gothic Book" pitchFamily="34" charset="0"/>
                <a:ea typeface="MS PGothic" pitchFamily="34" charset="-128"/>
                <a:cs typeface="FranklinGothicURWBoo" pitchFamily="2" charset="0"/>
              </a:rPr>
              <a:t>plan</a:t>
            </a:r>
            <a:endParaRPr lang="en-US" sz="1400" kern="1200" dirty="0">
              <a:latin typeface="Franklin Gothic Book" pitchFamily="34" charset="0"/>
              <a:ea typeface="MS PGothic" pitchFamily="34" charset="-128"/>
              <a:cs typeface="FranklinGothicURWBoo" pitchFamily="2" charset="0"/>
            </a:endParaRPr>
          </a:p>
          <a:p>
            <a:pPr marL="652462" lvl="2" indent="-285750" eaLnBrk="0" hangingPunct="0">
              <a:lnSpc>
                <a:spcPct val="114000"/>
              </a:lnSpc>
              <a:spcAft>
                <a:spcPts val="600"/>
              </a:spcAft>
              <a:defRPr/>
            </a:pPr>
            <a:r>
              <a:rPr lang="en-US" sz="1200" kern="1200" dirty="0" smtClean="0">
                <a:latin typeface="Franklin Gothic Book" pitchFamily="34" charset="0"/>
                <a:ea typeface="MS PGothic" pitchFamily="34" charset="-128"/>
                <a:cs typeface="FranklinGothicURWBoo" pitchFamily="2" charset="0"/>
              </a:rPr>
              <a:t>If the same plan is not available, a plan from the same carrier, or within the same metallic tier will be used in mapping</a:t>
            </a:r>
          </a:p>
          <a:p>
            <a:pPr marL="1171575" lvl="2" indent="-347663" eaLnBrk="0" hangingPunct="0">
              <a:lnSpc>
                <a:spcPct val="133000"/>
              </a:lnSpc>
              <a:spcAft>
                <a:spcPts val="300"/>
              </a:spcAft>
              <a:defRPr/>
            </a:pPr>
            <a:endParaRPr lang="en-US" sz="1000" dirty="0">
              <a:solidFill>
                <a:srgbClr val="5C5A5A"/>
              </a:solidFill>
              <a:latin typeface="Franklin Gothic Book" pitchFamily="34" charset="0"/>
              <a:ea typeface="MS PGothic" pitchFamily="34" charset="-128"/>
              <a:cs typeface="Rockwell" pitchFamily="18" charset="0"/>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22</a:t>
            </a:fld>
            <a:endParaRPr lang="en-US" dirty="0"/>
          </a:p>
        </p:txBody>
      </p:sp>
    </p:spTree>
    <p:extLst>
      <p:ext uri="{BB962C8B-B14F-4D97-AF65-F5344CB8AC3E}">
        <p14:creationId xmlns:p14="http://schemas.microsoft.com/office/powerpoint/2010/main" val="2579632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32" y="152400"/>
            <a:ext cx="7714568" cy="1014412"/>
          </a:xfrm>
        </p:spPr>
        <p:txBody>
          <a:bodyPr/>
          <a:lstStyle/>
          <a:p>
            <a:r>
              <a:rPr lang="en-US" dirty="0"/>
              <a:t>OE Tip: Members Should Update Information to Retain Subsidies</a:t>
            </a:r>
          </a:p>
        </p:txBody>
      </p:sp>
      <p:sp>
        <p:nvSpPr>
          <p:cNvPr id="3" name="Content Placeholder 2"/>
          <p:cNvSpPr>
            <a:spLocks noGrp="1"/>
          </p:cNvSpPr>
          <p:nvPr>
            <p:ph idx="1"/>
          </p:nvPr>
        </p:nvSpPr>
        <p:spPr>
          <a:xfrm>
            <a:off x="304800" y="2819400"/>
            <a:ext cx="8229600" cy="4428913"/>
          </a:xfrm>
        </p:spPr>
        <p:txBody>
          <a:bodyPr/>
          <a:lstStyle/>
          <a:p>
            <a:pPr marL="344488" lvl="1" indent="-344488">
              <a:lnSpc>
                <a:spcPct val="114000"/>
              </a:lnSpc>
              <a:spcAft>
                <a:spcPts val="600"/>
              </a:spcAft>
              <a:buFont typeface="Symbol" pitchFamily="18" charset="2"/>
              <a:buChar char="·"/>
            </a:pPr>
            <a:r>
              <a:rPr lang="en-US" sz="1600" kern="1200" dirty="0">
                <a:latin typeface="Franklin Gothic Book" pitchFamily="34" charset="0"/>
                <a:ea typeface="MS PGothic" pitchFamily="34" charset="-128"/>
                <a:cs typeface="FranklinGothicURWBoo" pitchFamily="2" charset="0"/>
                <a:sym typeface="Gill Sans"/>
              </a:rPr>
              <a:t>Overall</a:t>
            </a:r>
            <a:r>
              <a:rPr lang="en-US" sz="1600" kern="1200" dirty="0" smtClean="0">
                <a:latin typeface="Franklin Gothic Book" pitchFamily="34" charset="0"/>
                <a:ea typeface="MS PGothic" pitchFamily="34" charset="-128"/>
                <a:cs typeface="FranklinGothicURWBoo" pitchFamily="2" charset="0"/>
                <a:sym typeface="Gill Sans"/>
              </a:rPr>
              <a:t>, approximately</a:t>
            </a:r>
            <a:r>
              <a:rPr lang="en-US" sz="1600" kern="1200" dirty="0" smtClean="0">
                <a:solidFill>
                  <a:srgbClr val="FF0000"/>
                </a:solidFill>
                <a:latin typeface="Franklin Gothic Book" pitchFamily="34" charset="0"/>
                <a:ea typeface="MS PGothic" pitchFamily="34" charset="-128"/>
                <a:cs typeface="FranklinGothicURWBoo" pitchFamily="2" charset="0"/>
                <a:sym typeface="Gill Sans"/>
              </a:rPr>
              <a:t> </a:t>
            </a:r>
            <a:r>
              <a:rPr lang="en-US" sz="1600" kern="1200" dirty="0" smtClean="0">
                <a:latin typeface="Franklin Gothic Book" pitchFamily="34" charset="0"/>
                <a:ea typeface="MS PGothic" pitchFamily="34" charset="-128"/>
                <a:cs typeface="FranklinGothicURWBoo" pitchFamily="2" charset="0"/>
                <a:sym typeface="Gill Sans"/>
              </a:rPr>
              <a:t>13% </a:t>
            </a:r>
            <a:r>
              <a:rPr lang="en-US" sz="1600" kern="1200" dirty="0">
                <a:latin typeface="Franklin Gothic Book" pitchFamily="34" charset="0"/>
                <a:ea typeface="MS PGothic" pitchFamily="34" charset="-128"/>
                <a:cs typeface="FranklinGothicURWBoo" pitchFamily="2" charset="0"/>
                <a:sym typeface="Gill Sans"/>
              </a:rPr>
              <a:t>of ConnectorCare members are currently slated to move to unsubsidized </a:t>
            </a:r>
            <a:r>
              <a:rPr lang="en-US" sz="1600" kern="1200" dirty="0" smtClean="0">
                <a:latin typeface="Franklin Gothic Book" pitchFamily="34" charset="0"/>
                <a:ea typeface="MS PGothic" pitchFamily="34" charset="-128"/>
                <a:cs typeface="FranklinGothicURWBoo" pitchFamily="2" charset="0"/>
                <a:sym typeface="Gill Sans"/>
              </a:rPr>
              <a:t>coverage</a:t>
            </a:r>
            <a:endParaRPr lang="en-US" sz="1400" kern="1200" dirty="0" smtClean="0">
              <a:latin typeface="Franklin Gothic Book" pitchFamily="34" charset="0"/>
              <a:ea typeface="MS PGothic" pitchFamily="34" charset="-128"/>
              <a:cs typeface="FranklinGothicURWBoo" pitchFamily="2" charset="0"/>
              <a:sym typeface="Gill Sans"/>
            </a:endParaRPr>
          </a:p>
          <a:p>
            <a:pPr marL="652462" lvl="2" indent="-285750" eaLnBrk="0" hangingPunct="0">
              <a:lnSpc>
                <a:spcPct val="114000"/>
              </a:lnSpc>
              <a:spcAft>
                <a:spcPts val="600"/>
              </a:spcAft>
              <a:defRPr/>
            </a:pPr>
            <a:r>
              <a:rPr lang="en-US" sz="1400" kern="1200" dirty="0">
                <a:latin typeface="Franklin Gothic Book" pitchFamily="34" charset="0"/>
                <a:ea typeface="MS PGothic" pitchFamily="34" charset="-128"/>
                <a:cs typeface="Rockwell" pitchFamily="18" charset="0"/>
                <a:sym typeface="Gill Sans"/>
              </a:rPr>
              <a:t>The majority of this movement is attributable to information not being available from state and federal sources (i.e. IRS, DOR, SSA) to confirm member income</a:t>
            </a:r>
          </a:p>
          <a:p>
            <a:pPr marL="652462" lvl="2" indent="-285750" eaLnBrk="0" hangingPunct="0">
              <a:lnSpc>
                <a:spcPct val="114000"/>
              </a:lnSpc>
              <a:spcAft>
                <a:spcPts val="600"/>
              </a:spcAft>
              <a:defRPr/>
            </a:pPr>
            <a:r>
              <a:rPr lang="en-US" sz="1400" kern="1200" dirty="0">
                <a:latin typeface="Franklin Gothic Book" pitchFamily="34" charset="0"/>
                <a:ea typeface="MS PGothic" pitchFamily="34" charset="-128"/>
                <a:cs typeface="FranklinGothicURWBoo" pitchFamily="2" charset="0"/>
                <a:sym typeface="Gill Sans"/>
              </a:rPr>
              <a:t>Members who were moved to unsubsidized coverage because we needed updated income information can return to subsidized coverage by submitting their updated income attestation; they may have to send us </a:t>
            </a:r>
            <a:r>
              <a:rPr lang="en-US" sz="1400" kern="1200" dirty="0" smtClean="0">
                <a:latin typeface="Franklin Gothic Book" pitchFamily="34" charset="0"/>
                <a:ea typeface="MS PGothic" pitchFamily="34" charset="-128"/>
                <a:cs typeface="FranklinGothicURWBoo" pitchFamily="2" charset="0"/>
                <a:sym typeface="Gill Sans"/>
              </a:rPr>
              <a:t>proof</a:t>
            </a:r>
          </a:p>
          <a:p>
            <a:pPr marL="344488" lvl="1" indent="-344488">
              <a:lnSpc>
                <a:spcPct val="114000"/>
              </a:lnSpc>
              <a:spcAft>
                <a:spcPts val="600"/>
              </a:spcAft>
              <a:buFont typeface="Symbol" pitchFamily="18" charset="2"/>
              <a:buChar char="·"/>
            </a:pPr>
            <a:r>
              <a:rPr lang="en-US" sz="1600" kern="1200" dirty="0">
                <a:latin typeface="Franklin Gothic Book" pitchFamily="34" charset="0"/>
                <a:ea typeface="MS PGothic" pitchFamily="34" charset="-128"/>
                <a:cs typeface="FranklinGothicURWBoo" pitchFamily="2" charset="0"/>
                <a:sym typeface="Gill Sans"/>
              </a:rPr>
              <a:t>The Health Connector </a:t>
            </a:r>
            <a:r>
              <a:rPr lang="en-US" sz="1600" kern="1200" dirty="0" smtClean="0">
                <a:latin typeface="Franklin Gothic Book" pitchFamily="34" charset="0"/>
                <a:ea typeface="MS PGothic" pitchFamily="34" charset="-128"/>
                <a:cs typeface="FranklinGothicURWBoo" pitchFamily="2" charset="0"/>
                <a:sym typeface="Gill Sans"/>
              </a:rPr>
              <a:t>is engaged </a:t>
            </a:r>
            <a:r>
              <a:rPr lang="en-US" sz="1600" kern="1200" dirty="0">
                <a:latin typeface="Franklin Gothic Book" pitchFamily="34" charset="0"/>
                <a:ea typeface="MS PGothic" pitchFamily="34" charset="-128"/>
                <a:cs typeface="FranklinGothicURWBoo" pitchFamily="2" charset="0"/>
                <a:sym typeface="Gill Sans"/>
              </a:rPr>
              <a:t>in heavy communications and outreach to encourage members to update their information to ensure accurate eligibility determinations </a:t>
            </a:r>
          </a:p>
        </p:txBody>
      </p:sp>
      <p:sp>
        <p:nvSpPr>
          <p:cNvPr id="4" name="TextBox 3"/>
          <p:cNvSpPr txBox="1"/>
          <p:nvPr/>
        </p:nvSpPr>
        <p:spPr>
          <a:xfrm>
            <a:off x="214489" y="1334411"/>
            <a:ext cx="8458200" cy="1327748"/>
          </a:xfrm>
          <a:prstGeom prst="rect">
            <a:avLst/>
          </a:prstGeom>
          <a:noFill/>
        </p:spPr>
        <p:txBody>
          <a:bodyPr wrap="square" rtlCol="0">
            <a:spAutoFit/>
          </a:bodyPr>
          <a:lstStyle/>
          <a:p>
            <a:pPr lvl="0">
              <a:lnSpc>
                <a:spcPct val="112000"/>
              </a:lnSpc>
              <a:spcBef>
                <a:spcPts val="600"/>
              </a:spcBef>
              <a:spcAft>
                <a:spcPts val="600"/>
              </a:spcAft>
            </a:pPr>
            <a:r>
              <a:rPr lang="en-US" sz="1800" b="1" i="1" dirty="0">
                <a:solidFill>
                  <a:srgbClr val="DC8E28"/>
                </a:solidFill>
                <a:latin typeface="Rockwell" pitchFamily="18" charset="0"/>
                <a:ea typeface="MS PGothic" pitchFamily="34" charset="-128"/>
                <a:cs typeface="Rockwell" pitchFamily="18" charset="0"/>
                <a:sym typeface="Rockwell" pitchFamily="18" charset="0"/>
              </a:rPr>
              <a:t>We are projecting substantial member movement based on our preliminary eligibility process, but this could change as members update information</a:t>
            </a:r>
            <a:r>
              <a:rPr lang="en-US" sz="1800" b="1" i="1" dirty="0" smtClean="0">
                <a:solidFill>
                  <a:srgbClr val="DC8E28"/>
                </a:solidFill>
                <a:latin typeface="Rockwell" pitchFamily="18" charset="0"/>
                <a:ea typeface="MS PGothic" pitchFamily="34" charset="-128"/>
                <a:cs typeface="Rockwell" pitchFamily="18" charset="0"/>
                <a:sym typeface="Rockwell" pitchFamily="18" charset="0"/>
              </a:rPr>
              <a:t>. Members should update their information for the best chance at retaining any subsidies for which they may be eligible. </a:t>
            </a:r>
            <a:endParaRPr lang="en-US" sz="1800" b="1" i="1" dirty="0">
              <a:solidFill>
                <a:srgbClr val="DC8E28"/>
              </a:solidFill>
              <a:latin typeface="Rockwell" pitchFamily="18" charset="0"/>
              <a:ea typeface="MS PGothic" pitchFamily="34" charset="-128"/>
              <a:cs typeface="Rockwell" pitchFamily="18" charset="0"/>
              <a:sym typeface="Rockwell" pitchFamily="18" charset="0"/>
            </a:endParaRPr>
          </a:p>
        </p:txBody>
      </p:sp>
      <p:sp>
        <p:nvSpPr>
          <p:cNvPr id="7" name="Slide Number Placeholder 6"/>
          <p:cNvSpPr>
            <a:spLocks noGrp="1"/>
          </p:cNvSpPr>
          <p:nvPr>
            <p:ph type="sldNum" sz="quarter" idx="10"/>
          </p:nvPr>
        </p:nvSpPr>
        <p:spPr/>
        <p:txBody>
          <a:bodyPr/>
          <a:lstStyle/>
          <a:p>
            <a:fld id="{254B5E65-296D-440E-9811-9528B653460B}"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358822" y="7260949"/>
            <a:ext cx="8610600" cy="2171700"/>
          </a:xfrm>
          <a:prstGeom prst="rect">
            <a:avLst/>
          </a:prstGeom>
        </p:spPr>
      </p:pic>
      <p:sp>
        <p:nvSpPr>
          <p:cNvPr id="6" name="Rectangle 5"/>
          <p:cNvSpPr/>
          <p:nvPr/>
        </p:nvSpPr>
        <p:spPr bwMode="auto">
          <a:xfrm>
            <a:off x="762000" y="8067291"/>
            <a:ext cx="3457310" cy="1124520"/>
          </a:xfrm>
          <a:prstGeom prst="rect">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As of 10/17</a:t>
            </a:r>
            <a:endParaRPr kumimoji="0" lang="en-US" sz="3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861619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8588"/>
            <a:ext cx="8001000" cy="1014412"/>
          </a:xfrm>
        </p:spPr>
        <p:txBody>
          <a:bodyPr/>
          <a:lstStyle/>
          <a:p>
            <a:r>
              <a:rPr lang="en-US" dirty="0"/>
              <a:t>How We’re Helping Members Update Information to Retain Subsidies</a:t>
            </a:r>
          </a:p>
        </p:txBody>
      </p:sp>
      <p:sp>
        <p:nvSpPr>
          <p:cNvPr id="4" name="Slide Number Placeholder 3"/>
          <p:cNvSpPr>
            <a:spLocks noGrp="1"/>
          </p:cNvSpPr>
          <p:nvPr>
            <p:ph type="sldNum" sz="quarter" idx="4294967295"/>
          </p:nvPr>
        </p:nvSpPr>
        <p:spPr>
          <a:xfrm>
            <a:off x="8686800" y="6480175"/>
            <a:ext cx="255588" cy="254000"/>
          </a:xfrm>
          <a:prstGeom prst="rect">
            <a:avLst/>
          </a:prstGeom>
        </p:spPr>
        <p:txBody>
          <a:bodyPr/>
          <a:lstStyle/>
          <a:p>
            <a:fld id="{871D7CF1-098D-4C9C-9C6B-DB50F50CC96A}" type="slidenum">
              <a:rPr lang="en-US" smtClean="0"/>
              <a:pPr/>
              <a:t>24</a:t>
            </a:fld>
            <a:endParaRPr lang="en-US" dirty="0"/>
          </a:p>
        </p:txBody>
      </p:sp>
      <p:pic>
        <p:nvPicPr>
          <p:cNvPr id="7" name="Picture 6"/>
          <p:cNvPicPr>
            <a:picLocks noChangeAspect="1"/>
          </p:cNvPicPr>
          <p:nvPr/>
        </p:nvPicPr>
        <p:blipFill>
          <a:blip r:embed="rId4"/>
          <a:stretch>
            <a:fillRect/>
          </a:stretch>
        </p:blipFill>
        <p:spPr>
          <a:xfrm>
            <a:off x="4191000" y="1495244"/>
            <a:ext cx="3962469" cy="5111931"/>
          </a:xfrm>
          <a:prstGeom prst="rect">
            <a:avLst/>
          </a:prstGeom>
          <a:ln>
            <a:solidFill>
              <a:schemeClr val="accent1"/>
            </a:solidFill>
          </a:ln>
          <a:effectLst>
            <a:outerShdw blurRad="50800" dist="38100" dir="2700000" algn="tl" rotWithShape="0">
              <a:prstClr val="black">
                <a:alpha val="40000"/>
              </a:prstClr>
            </a:outerShdw>
          </a:effectLst>
        </p:spPr>
      </p:pic>
      <p:sp>
        <p:nvSpPr>
          <p:cNvPr id="5" name="Content Placeholder 4"/>
          <p:cNvSpPr>
            <a:spLocks noGrp="1"/>
          </p:cNvSpPr>
          <p:nvPr>
            <p:ph idx="1"/>
          </p:nvPr>
        </p:nvSpPr>
        <p:spPr>
          <a:xfrm>
            <a:off x="457200" y="1371600"/>
            <a:ext cx="3429000" cy="5029200"/>
          </a:xfrm>
        </p:spPr>
        <p:txBody>
          <a:bodyPr/>
          <a:lstStyle/>
          <a:p>
            <a:pPr marL="0" indent="0">
              <a:lnSpc>
                <a:spcPct val="114000"/>
              </a:lnSpc>
              <a:spcBef>
                <a:spcPts val="600"/>
              </a:spcBef>
            </a:pPr>
            <a:r>
              <a:rPr lang="en-US" sz="1800" b="1" i="1" kern="1200" dirty="0">
                <a:solidFill>
                  <a:srgbClr val="DC8E28"/>
                </a:solidFill>
                <a:latin typeface="Rockwell" pitchFamily="18" charset="0"/>
                <a:ea typeface="MS PGothic" pitchFamily="34" charset="-128"/>
                <a:cs typeface="Rockwell" pitchFamily="18" charset="0"/>
                <a:sym typeface="Gill Sans"/>
              </a:rPr>
              <a:t>Members at risk of losing subsidies have </a:t>
            </a:r>
            <a:r>
              <a:rPr lang="en-US" sz="1800" b="1" i="1" kern="1200" dirty="0" smtClean="0">
                <a:solidFill>
                  <a:srgbClr val="DC8E28"/>
                </a:solidFill>
                <a:latin typeface="Rockwell" pitchFamily="18" charset="0"/>
                <a:ea typeface="MS PGothic" pitchFamily="34" charset="-128"/>
                <a:cs typeface="Rockwell" pitchFamily="18" charset="0"/>
                <a:sym typeface="Gill Sans"/>
              </a:rPr>
              <a:t>received </a:t>
            </a:r>
            <a:r>
              <a:rPr lang="en-US" sz="1800" b="1" i="1" kern="1200" dirty="0">
                <a:solidFill>
                  <a:srgbClr val="DC8E28"/>
                </a:solidFill>
                <a:latin typeface="Rockwell" pitchFamily="18" charset="0"/>
                <a:ea typeface="MS PGothic" pitchFamily="34" charset="-128"/>
                <a:cs typeface="Rockwell" pitchFamily="18" charset="0"/>
                <a:sym typeface="Gill Sans"/>
              </a:rPr>
              <a:t>a special “Lost Subsidies” mailer. </a:t>
            </a:r>
          </a:p>
          <a:p>
            <a:pPr>
              <a:buFont typeface="Arial" panose="020B0604020202020204" pitchFamily="34" charset="0"/>
              <a:buChar char="•"/>
            </a:pPr>
            <a:r>
              <a:rPr lang="en-US" sz="1600" dirty="0" smtClean="0"/>
              <a:t>The mailer was </a:t>
            </a:r>
            <a:r>
              <a:rPr lang="en-US" sz="1600" dirty="0"/>
              <a:t>s</a:t>
            </a:r>
            <a:r>
              <a:rPr lang="en-US" sz="1600" dirty="0" smtClean="0"/>
              <a:t>ent </a:t>
            </a:r>
            <a:r>
              <a:rPr lang="en-US" sz="1600" dirty="0"/>
              <a:t>to members who lost subsidies as part of preliminary eligibility </a:t>
            </a:r>
            <a:r>
              <a:rPr lang="en-US" sz="1600" dirty="0" smtClean="0"/>
              <a:t>determination</a:t>
            </a:r>
            <a:endParaRPr lang="en-US" sz="1600" dirty="0"/>
          </a:p>
          <a:p>
            <a:pPr>
              <a:buFont typeface="Arial" panose="020B0604020202020204" pitchFamily="34" charset="0"/>
              <a:buChar char="•"/>
            </a:pPr>
            <a:r>
              <a:rPr lang="en-US" sz="1600" dirty="0" smtClean="0"/>
              <a:t>It explains the member’s </a:t>
            </a:r>
            <a:r>
              <a:rPr lang="en-US" sz="1600" dirty="0"/>
              <a:t>eligibility </a:t>
            </a:r>
            <a:r>
              <a:rPr lang="en-US" sz="1600" dirty="0" smtClean="0"/>
              <a:t>change </a:t>
            </a:r>
            <a:r>
              <a:rPr lang="en-US" sz="1600" dirty="0"/>
              <a:t>for next year and the types of updates that they might need to make in order to regain eligibility for </a:t>
            </a:r>
            <a:r>
              <a:rPr lang="en-US" sz="1600" dirty="0" err="1"/>
              <a:t>ConnectorCare</a:t>
            </a:r>
            <a:r>
              <a:rPr lang="en-US" sz="1600" dirty="0"/>
              <a:t> or APTCs for </a:t>
            </a:r>
            <a:r>
              <a:rPr lang="en-US" sz="1600" dirty="0" smtClean="0"/>
              <a:t>2018</a:t>
            </a:r>
            <a:endParaRPr lang="en-US" sz="1600" dirty="0"/>
          </a:p>
          <a:p>
            <a:endParaRPr lang="en-US" sz="1600" dirty="0"/>
          </a:p>
        </p:txBody>
      </p:sp>
    </p:spTree>
    <p:custDataLst>
      <p:tags r:id="rId1"/>
    </p:custDataLst>
    <p:extLst>
      <p:ext uri="{BB962C8B-B14F-4D97-AF65-F5344CB8AC3E}">
        <p14:creationId xmlns:p14="http://schemas.microsoft.com/office/powerpoint/2010/main" val="41629523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 Tip: Members Should Shop to Avoid Higher Premiums</a:t>
            </a:r>
          </a:p>
        </p:txBody>
      </p:sp>
      <p:sp>
        <p:nvSpPr>
          <p:cNvPr id="3" name="Content Placeholder 2"/>
          <p:cNvSpPr>
            <a:spLocks noGrp="1"/>
          </p:cNvSpPr>
          <p:nvPr>
            <p:ph idx="1"/>
          </p:nvPr>
        </p:nvSpPr>
        <p:spPr>
          <a:xfrm>
            <a:off x="356394" y="1366519"/>
            <a:ext cx="8458200" cy="5240656"/>
          </a:xfrm>
        </p:spPr>
        <p:txBody>
          <a:bodyPr/>
          <a:lstStyle/>
          <a:p>
            <a:pPr>
              <a:lnSpc>
                <a:spcPct val="114000"/>
              </a:lnSpc>
              <a:spcBef>
                <a:spcPts val="600"/>
              </a:spcBef>
            </a:pPr>
            <a:r>
              <a:rPr lang="en-US" sz="1800" b="1" i="1" dirty="0" smtClean="0">
                <a:solidFill>
                  <a:srgbClr val="DC8E28"/>
                </a:solidFill>
                <a:latin typeface="Rockwell"/>
                <a:ea typeface="MS PGothic" pitchFamily="34" charset="-128"/>
                <a:cs typeface="Rockwell" pitchFamily="18" charset="0"/>
              </a:rPr>
              <a:t>This year, </a:t>
            </a:r>
            <a:r>
              <a:rPr lang="en-US" sz="1800" b="1" i="1" dirty="0">
                <a:solidFill>
                  <a:srgbClr val="DC8E28"/>
                </a:solidFill>
                <a:latin typeface="Rockwell"/>
                <a:ea typeface="MS PGothic" pitchFamily="34" charset="-128"/>
                <a:cs typeface="Rockwell" pitchFamily="18" charset="0"/>
              </a:rPr>
              <a:t>certain Health Connector silver plans for individuals will have significant premium increases due to the recent loss of a federal subsidy stream, Cost-sharing Reduction payments (CSRs). </a:t>
            </a:r>
          </a:p>
          <a:p>
            <a:pPr marL="347663" indent="-347663">
              <a:lnSpc>
                <a:spcPct val="113000"/>
              </a:lnSpc>
              <a:spcBef>
                <a:spcPts val="600"/>
              </a:spcBef>
              <a:spcAft>
                <a:spcPts val="600"/>
              </a:spcAft>
              <a:buFont typeface="Symbol" pitchFamily="18" charset="2"/>
              <a:buChar char="·"/>
            </a:pPr>
            <a:r>
              <a:rPr lang="en-US" sz="1600" kern="1200" dirty="0">
                <a:ea typeface="MS PGothic" pitchFamily="34" charset="-128"/>
                <a:cs typeface="Rockwell" pitchFamily="18" charset="0"/>
                <a:sym typeface="Gill Sans"/>
              </a:rPr>
              <a:t>The </a:t>
            </a:r>
            <a:r>
              <a:rPr lang="en-US" sz="1600" kern="1200" dirty="0" smtClean="0">
                <a:ea typeface="MS PGothic" pitchFamily="34" charset="-128"/>
                <a:cs typeface="Rockwell" pitchFamily="18" charset="0"/>
                <a:sym typeface="Gill Sans"/>
              </a:rPr>
              <a:t>federal government abruptly announced that </a:t>
            </a:r>
            <a:r>
              <a:rPr lang="en-US" sz="1600" kern="1200" dirty="0">
                <a:ea typeface="MS PGothic" pitchFamily="34" charset="-128"/>
                <a:cs typeface="Rockwell" pitchFamily="18" charset="0"/>
                <a:sym typeface="Gill Sans"/>
              </a:rPr>
              <a:t>they would immediately terminate CSR payments to health insurance carriers, though carriers are obligated to provide CSR-enriched coverage for eligible </a:t>
            </a:r>
            <a:r>
              <a:rPr lang="en-US" sz="1600" kern="1200" dirty="0" err="1">
                <a:ea typeface="MS PGothic" pitchFamily="34" charset="-128"/>
                <a:cs typeface="Rockwell" pitchFamily="18" charset="0"/>
                <a:sym typeface="Gill Sans"/>
              </a:rPr>
              <a:t>ConnectorCare</a:t>
            </a:r>
            <a:r>
              <a:rPr lang="en-US" sz="1600" kern="1200" dirty="0">
                <a:ea typeface="MS PGothic" pitchFamily="34" charset="-128"/>
                <a:cs typeface="Rockwell" pitchFamily="18" charset="0"/>
                <a:sym typeface="Gill Sans"/>
              </a:rPr>
              <a:t> </a:t>
            </a:r>
            <a:r>
              <a:rPr lang="en-US" sz="1600" kern="1200" dirty="0" smtClean="0">
                <a:ea typeface="MS PGothic" pitchFamily="34" charset="-128"/>
                <a:cs typeface="Rockwell" pitchFamily="18" charset="0"/>
                <a:sym typeface="Gill Sans"/>
              </a:rPr>
              <a:t>members</a:t>
            </a:r>
          </a:p>
          <a:p>
            <a:pPr marL="347663" indent="-347663">
              <a:lnSpc>
                <a:spcPct val="113000"/>
              </a:lnSpc>
              <a:spcBef>
                <a:spcPts val="600"/>
              </a:spcBef>
              <a:spcAft>
                <a:spcPts val="600"/>
              </a:spcAft>
              <a:buFont typeface="Symbol" pitchFamily="18" charset="2"/>
              <a:buChar char="·"/>
            </a:pPr>
            <a:r>
              <a:rPr lang="en-US" sz="1600" kern="1200" dirty="0" smtClean="0">
                <a:ea typeface="MS PGothic" pitchFamily="34" charset="-128"/>
                <a:cs typeface="Rockwell" pitchFamily="18" charset="0"/>
                <a:sym typeface="Gill Sans"/>
              </a:rPr>
              <a:t>To address this issue, certain Health Connector carriers needed to significantly increase premiums for their silver-tier plans to account for the lost funding</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400" kern="1200" dirty="0" smtClean="0">
                <a:ea typeface="MS PGothic" pitchFamily="34" charset="-128"/>
                <a:cs typeface="Rockwell" pitchFamily="18" charset="0"/>
                <a:sym typeface="Gill Sans"/>
              </a:rPr>
              <a:t>For subsidized members such as </a:t>
            </a:r>
            <a:r>
              <a:rPr lang="en-US" sz="1400" kern="1200" dirty="0" err="1" smtClean="0">
                <a:ea typeface="MS PGothic" pitchFamily="34" charset="-128"/>
                <a:cs typeface="Rockwell" pitchFamily="18" charset="0"/>
                <a:sym typeface="Gill Sans"/>
              </a:rPr>
              <a:t>ConnectorCare</a:t>
            </a:r>
            <a:r>
              <a:rPr lang="en-US" sz="1400" kern="1200" dirty="0" smtClean="0">
                <a:ea typeface="MS PGothic" pitchFamily="34" charset="-128"/>
                <a:cs typeface="Rockwell" pitchFamily="18" charset="0"/>
                <a:sym typeface="Gill Sans"/>
              </a:rPr>
              <a:t> and APTC-only members, the higher premiums also trigger higher advance premium tax credits, which largely offset the impacts of the higher rates </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400" kern="1200" dirty="0" smtClean="0">
                <a:ea typeface="MS PGothic" pitchFamily="34" charset="-128"/>
                <a:cs typeface="Rockwell" pitchFamily="18" charset="0"/>
              </a:rPr>
              <a:t>However, </a:t>
            </a:r>
            <a:r>
              <a:rPr lang="en-US" sz="1400" dirty="0" smtClean="0">
                <a:ea typeface="MS PGothic" pitchFamily="34" charset="-128"/>
                <a:cs typeface="Rockwell" pitchFamily="18" charset="0"/>
              </a:rPr>
              <a:t>unsubsidized </a:t>
            </a:r>
            <a:r>
              <a:rPr lang="en-US" sz="1400" dirty="0">
                <a:ea typeface="MS PGothic" pitchFamily="34" charset="-128"/>
                <a:cs typeface="Rockwell" pitchFamily="18" charset="0"/>
              </a:rPr>
              <a:t>silver tier members will experience higher </a:t>
            </a:r>
            <a:r>
              <a:rPr lang="en-US" sz="1400" dirty="0" smtClean="0">
                <a:ea typeface="MS PGothic" pitchFamily="34" charset="-128"/>
                <a:cs typeface="Rockwell" pitchFamily="18" charset="0"/>
              </a:rPr>
              <a:t>rates because they will not have offsetting subsidies. </a:t>
            </a:r>
            <a:r>
              <a:rPr lang="en-US" sz="1400" kern="1200" dirty="0" smtClean="0">
                <a:latin typeface="Franklin Gothic Book" pitchFamily="34" charset="0"/>
                <a:ea typeface="MS PGothic" pitchFamily="34" charset="-128"/>
                <a:cs typeface="Rockwell" pitchFamily="18" charset="0"/>
              </a:rPr>
              <a:t>Up </a:t>
            </a:r>
            <a:r>
              <a:rPr lang="en-US" sz="1400" kern="1200" dirty="0">
                <a:latin typeface="Franklin Gothic Book" pitchFamily="34" charset="0"/>
                <a:ea typeface="MS PGothic" pitchFamily="34" charset="-128"/>
                <a:cs typeface="Rockwell" pitchFamily="18" charset="0"/>
              </a:rPr>
              <a:t>to 80,000 silver tier members </a:t>
            </a:r>
            <a:r>
              <a:rPr lang="en-US" sz="1400" kern="1200" dirty="0" smtClean="0">
                <a:latin typeface="Franklin Gothic Book" pitchFamily="34" charset="0"/>
                <a:ea typeface="MS PGothic" pitchFamily="34" charset="-128"/>
                <a:cs typeface="Rockwell" pitchFamily="18" charset="0"/>
              </a:rPr>
              <a:t>could have been impacted by premium </a:t>
            </a:r>
            <a:r>
              <a:rPr lang="en-US" sz="1400" kern="1200" dirty="0">
                <a:latin typeface="Franklin Gothic Book" pitchFamily="34" charset="0"/>
                <a:ea typeface="MS PGothic" pitchFamily="34" charset="-128"/>
                <a:cs typeface="Rockwell" pitchFamily="18" charset="0"/>
              </a:rPr>
              <a:t>increases of 26% on </a:t>
            </a:r>
            <a:r>
              <a:rPr lang="en-US" sz="1400" kern="1200" dirty="0" smtClean="0">
                <a:latin typeface="Franklin Gothic Book" pitchFamily="34" charset="0"/>
                <a:ea typeface="MS PGothic" pitchFamily="34" charset="-128"/>
                <a:cs typeface="Rockwell" pitchFamily="18" charset="0"/>
              </a:rPr>
              <a:t>average. </a:t>
            </a:r>
          </a:p>
          <a:p>
            <a:pPr marL="1171575" lvl="2" indent="-347663" eaLnBrk="0" hangingPunct="0">
              <a:lnSpc>
                <a:spcPct val="113000"/>
              </a:lnSpc>
              <a:spcAft>
                <a:spcPts val="600"/>
              </a:spcAft>
              <a:buFont typeface="Arial" panose="020B0604020202020204" pitchFamily="34" charset="0"/>
              <a:buChar char="•"/>
              <a:tabLst>
                <a:tab pos="354965" algn="l"/>
              </a:tabLst>
              <a:defRPr/>
            </a:pPr>
            <a:r>
              <a:rPr lang="en-US" sz="1200" kern="1200" dirty="0" smtClean="0">
                <a:latin typeface="Franklin Gothic Book" pitchFamily="34" charset="0"/>
                <a:ea typeface="MS PGothic" pitchFamily="34" charset="-128"/>
                <a:cs typeface="Rockwell" pitchFamily="18" charset="0"/>
              </a:rPr>
              <a:t>This number has decreased, as of November 30</a:t>
            </a:r>
            <a:r>
              <a:rPr lang="en-US" sz="1200" kern="1200" baseline="30000" dirty="0" smtClean="0">
                <a:latin typeface="Franklin Gothic Book" pitchFamily="34" charset="0"/>
                <a:ea typeface="MS PGothic" pitchFamily="34" charset="-128"/>
                <a:cs typeface="Rockwell" pitchFamily="18" charset="0"/>
              </a:rPr>
              <a:t>th</a:t>
            </a:r>
            <a:r>
              <a:rPr lang="en-US" sz="1200" kern="1200" dirty="0" smtClean="0">
                <a:latin typeface="Franklin Gothic Book" pitchFamily="34" charset="0"/>
                <a:ea typeface="MS PGothic" pitchFamily="34" charset="-128"/>
                <a:cs typeface="Rockwell" pitchFamily="18" charset="0"/>
              </a:rPr>
              <a:t> ~14,000 members have taken action</a:t>
            </a:r>
            <a:endParaRPr lang="en-US" sz="1200" kern="1200" dirty="0">
              <a:latin typeface="Franklin Gothic Book" pitchFamily="34" charset="0"/>
              <a:ea typeface="MS PGothic" pitchFamily="34" charset="-128"/>
              <a:cs typeface="Rockwell" pitchFamily="18" charset="0"/>
            </a:endParaRPr>
          </a:p>
          <a:p>
            <a:pPr marL="804863" lvl="1" indent="-347663" eaLnBrk="0" hangingPunct="0">
              <a:lnSpc>
                <a:spcPct val="113000"/>
              </a:lnSpc>
              <a:spcAft>
                <a:spcPts val="600"/>
              </a:spcAft>
              <a:buFont typeface="Symbol" panose="05050102010706020507" pitchFamily="18" charset="2"/>
              <a:buChar char=""/>
              <a:tabLst>
                <a:tab pos="354965" algn="l"/>
              </a:tabLst>
              <a:defRPr/>
            </a:pPr>
            <a:endParaRPr lang="en-US" sz="1400" kern="1200" dirty="0">
              <a:latin typeface="Franklin Gothic Book" pitchFamily="34" charset="0"/>
              <a:ea typeface="MS PGothic" pitchFamily="34" charset="-128"/>
              <a:cs typeface="Rockwell" pitchFamily="18" charset="0"/>
              <a:sym typeface="Gill Sans"/>
            </a:endParaRPr>
          </a:p>
          <a:p>
            <a:pPr marL="347663" indent="-347663">
              <a:lnSpc>
                <a:spcPct val="113000"/>
              </a:lnSpc>
              <a:spcBef>
                <a:spcPts val="600"/>
              </a:spcBef>
              <a:spcAft>
                <a:spcPts val="600"/>
              </a:spcAft>
              <a:buFont typeface="Symbol" pitchFamily="18" charset="2"/>
              <a:buChar char="·"/>
            </a:pPr>
            <a:endParaRPr lang="en-US" sz="1400" kern="1200" dirty="0">
              <a:solidFill>
                <a:srgbClr val="FF0000"/>
              </a:solidFill>
              <a:latin typeface="Franklin Gothic Book" pitchFamily="34" charset="0"/>
              <a:ea typeface="MS PGothic" pitchFamily="34" charset="-128"/>
              <a:cs typeface="Rockwell" pitchFamily="18" charset="0"/>
              <a:sym typeface="Gill Sans"/>
            </a:endParaRPr>
          </a:p>
        </p:txBody>
      </p:sp>
      <p:sp>
        <p:nvSpPr>
          <p:cNvPr id="5" name="Slide Number Placeholder 4"/>
          <p:cNvSpPr>
            <a:spLocks noGrp="1"/>
          </p:cNvSpPr>
          <p:nvPr>
            <p:ph type="sldNum" sz="quarter" idx="10"/>
          </p:nvPr>
        </p:nvSpPr>
        <p:spPr/>
        <p:txBody>
          <a:bodyPr/>
          <a:lstStyle/>
          <a:p>
            <a:fld id="{254B5E65-296D-440E-9811-9528B653460B}" type="slidenum">
              <a:rPr lang="en-US" smtClean="0"/>
              <a:pPr/>
              <a:t>25</a:t>
            </a:fld>
            <a:endParaRPr lang="en-US" dirty="0"/>
          </a:p>
        </p:txBody>
      </p:sp>
    </p:spTree>
    <p:custDataLst>
      <p:tags r:id="rId1"/>
    </p:custDataLst>
    <p:extLst>
      <p:ext uri="{BB962C8B-B14F-4D97-AF65-F5344CB8AC3E}">
        <p14:creationId xmlns:p14="http://schemas.microsoft.com/office/powerpoint/2010/main" val="312033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Helping Members to Shop to Avoid Higher Premiums</a:t>
            </a:r>
          </a:p>
        </p:txBody>
      </p:sp>
      <p:sp>
        <p:nvSpPr>
          <p:cNvPr id="4" name="Slide Number Placeholder 3"/>
          <p:cNvSpPr>
            <a:spLocks noGrp="1"/>
          </p:cNvSpPr>
          <p:nvPr>
            <p:ph type="sldNum" sz="quarter" idx="4294967295"/>
          </p:nvPr>
        </p:nvSpPr>
        <p:spPr>
          <a:xfrm>
            <a:off x="8686800" y="6480175"/>
            <a:ext cx="255588" cy="254000"/>
          </a:xfrm>
          <a:prstGeom prst="rect">
            <a:avLst/>
          </a:prstGeom>
        </p:spPr>
        <p:txBody>
          <a:bodyPr/>
          <a:lstStyle/>
          <a:p>
            <a:fld id="{871D7CF1-098D-4C9C-9C6B-DB50F50CC96A}" type="slidenum">
              <a:rPr lang="en-US" smtClean="0"/>
              <a:pPr/>
              <a:t>26</a:t>
            </a:fld>
            <a:endParaRPr lang="en-US" dirty="0"/>
          </a:p>
        </p:txBody>
      </p:sp>
      <p:sp>
        <p:nvSpPr>
          <p:cNvPr id="10" name="Rectangle 9"/>
          <p:cNvSpPr/>
          <p:nvPr/>
        </p:nvSpPr>
        <p:spPr>
          <a:xfrm>
            <a:off x="4706242" y="1620505"/>
            <a:ext cx="3980558" cy="285335"/>
          </a:xfrm>
          <a:prstGeom prst="rect">
            <a:avLst/>
          </a:prstGeom>
        </p:spPr>
        <p:txBody>
          <a:bodyPr wrap="square">
            <a:spAutoFit/>
          </a:bodyPr>
          <a:lstStyle/>
          <a:p>
            <a:pPr marL="342900" indent="-342900">
              <a:lnSpc>
                <a:spcPct val="114000"/>
              </a:lnSpc>
              <a:spcBef>
                <a:spcPts val="1200"/>
              </a:spcBef>
              <a:spcAft>
                <a:spcPts val="600"/>
              </a:spcAft>
              <a:buClr>
                <a:srgbClr val="5C5A5A"/>
              </a:buClr>
              <a:buSzPct val="100000"/>
            </a:pPr>
            <a:endParaRPr lang="en-US" sz="1200" dirty="0"/>
          </a:p>
        </p:txBody>
      </p:sp>
      <p:sp>
        <p:nvSpPr>
          <p:cNvPr id="8" name="Rectangle 7"/>
          <p:cNvSpPr/>
          <p:nvPr/>
        </p:nvSpPr>
        <p:spPr>
          <a:xfrm>
            <a:off x="228600" y="1620505"/>
            <a:ext cx="4572000" cy="4151329"/>
          </a:xfrm>
          <a:prstGeom prst="rect">
            <a:avLst/>
          </a:prstGeom>
        </p:spPr>
        <p:txBody>
          <a:bodyPr>
            <a:spAutoFit/>
          </a:bodyPr>
          <a:lstStyle/>
          <a:p>
            <a:pPr marL="347663" lvl="1" indent="-347663" eaLnBrk="0" hangingPunct="0">
              <a:lnSpc>
                <a:spcPct val="113000"/>
              </a:lnSpc>
              <a:spcBef>
                <a:spcPts val="600"/>
              </a:spcBef>
              <a:spcAft>
                <a:spcPts val="600"/>
              </a:spcAft>
              <a:buFont typeface="Symbol" pitchFamily="18" charset="2"/>
              <a:buChar char="·"/>
            </a:pPr>
            <a:r>
              <a:rPr lang="en-US" sz="1400" dirty="0">
                <a:solidFill>
                  <a:schemeClr val="tx1"/>
                </a:solidFill>
                <a:latin typeface="Franklin Gothic Book" pitchFamily="34" charset="0"/>
                <a:ea typeface="MS PGothic" pitchFamily="34" charset="-128"/>
                <a:cs typeface="Rockwell" pitchFamily="18" charset="0"/>
              </a:rPr>
              <a:t>The Health Connector is encouraging members in the impacted unsubsidized silver tier plans to update their information, consider other options and shop during Open Enrollment to find a plan that meets their needs:</a:t>
            </a:r>
          </a:p>
          <a:p>
            <a:pPr marL="804863" lvl="1" indent="-347663" eaLnBrk="0" hangingPunct="0">
              <a:lnSpc>
                <a:spcPct val="113000"/>
              </a:lnSpc>
              <a:spcBef>
                <a:spcPts val="600"/>
              </a:spcBef>
              <a:spcAft>
                <a:spcPts val="600"/>
              </a:spcAft>
              <a:buFont typeface="Symbol" panose="05050102010706020507" pitchFamily="18" charset="2"/>
              <a:buChar char=""/>
              <a:tabLst>
                <a:tab pos="354965" algn="l"/>
              </a:tabLst>
              <a:defRPr/>
            </a:pPr>
            <a:r>
              <a:rPr lang="en-US" sz="1200" dirty="0">
                <a:solidFill>
                  <a:schemeClr val="tx1"/>
                </a:solidFill>
                <a:latin typeface="Franklin Gothic Book" charset="0"/>
                <a:ea typeface="Franklin Gothic Book" charset="0"/>
                <a:cs typeface="Franklin Gothic Book" charset="0"/>
              </a:rPr>
              <a:t>Members can consider gold or bronze plans through the Health Connector, since plans on other metallic tiers are unaffected by the higher rates </a:t>
            </a:r>
          </a:p>
          <a:p>
            <a:pPr marL="804863" lvl="1" indent="-347663" eaLnBrk="0" hangingPunct="0">
              <a:lnSpc>
                <a:spcPct val="113000"/>
              </a:lnSpc>
              <a:spcBef>
                <a:spcPts val="600"/>
              </a:spcBef>
              <a:spcAft>
                <a:spcPts val="600"/>
              </a:spcAft>
              <a:buFont typeface="Symbol" panose="05050102010706020507" pitchFamily="18" charset="2"/>
              <a:buChar char=""/>
              <a:tabLst>
                <a:tab pos="354965" algn="l"/>
              </a:tabLst>
              <a:defRPr/>
            </a:pPr>
            <a:r>
              <a:rPr lang="en-US" sz="1200" dirty="0">
                <a:solidFill>
                  <a:schemeClr val="tx1"/>
                </a:solidFill>
                <a:latin typeface="Franklin Gothic Book" charset="0"/>
                <a:ea typeface="Franklin Gothic Book" charset="0"/>
                <a:cs typeface="Franklin Gothic Book" charset="0"/>
              </a:rPr>
              <a:t>Members that prefer the benefits offered on the silver tier can consider buying a plan directly through an insurance carrier. Buying an individual/family insurance plan directly from an insurance carrier is known as buying “Off-Exchange</a:t>
            </a:r>
            <a:r>
              <a:rPr lang="en-US" sz="1200" dirty="0" smtClean="0">
                <a:solidFill>
                  <a:schemeClr val="tx1"/>
                </a:solidFill>
                <a:latin typeface="Franklin Gothic Book" charset="0"/>
                <a:ea typeface="Franklin Gothic Book" charset="0"/>
                <a:cs typeface="Franklin Gothic Book" charset="0"/>
              </a:rPr>
              <a:t>.”</a:t>
            </a:r>
            <a:endParaRPr lang="en-US" sz="1400" dirty="0" smtClean="0">
              <a:solidFill>
                <a:schemeClr val="tx1"/>
              </a:solidFill>
              <a:latin typeface="Franklin Gothic Book" pitchFamily="34" charset="0"/>
              <a:ea typeface="MS PGothic" pitchFamily="34" charset="-128"/>
              <a:cs typeface="Rockwell" pitchFamily="18" charset="0"/>
              <a:sym typeface="Gill Sans" charset="0"/>
            </a:endParaRPr>
          </a:p>
          <a:p>
            <a:pPr marL="347663" lvl="1" indent="-347663" eaLnBrk="0" hangingPunct="0">
              <a:lnSpc>
                <a:spcPct val="113000"/>
              </a:lnSpc>
              <a:spcBef>
                <a:spcPts val="600"/>
              </a:spcBef>
              <a:spcAft>
                <a:spcPts val="600"/>
              </a:spcAft>
              <a:buFont typeface="Symbol" pitchFamily="18" charset="2"/>
              <a:buChar char="·"/>
            </a:pPr>
            <a:r>
              <a:rPr lang="en-US" sz="1400" dirty="0" smtClean="0">
                <a:solidFill>
                  <a:schemeClr val="tx1"/>
                </a:solidFill>
                <a:latin typeface="Franklin Gothic Book" pitchFamily="34" charset="0"/>
                <a:ea typeface="MS PGothic" pitchFamily="34" charset="-128"/>
                <a:cs typeface="Rockwell" pitchFamily="18" charset="0"/>
                <a:sym typeface="Gill Sans" charset="0"/>
              </a:rPr>
              <a:t>In </a:t>
            </a:r>
            <a:r>
              <a:rPr lang="en-US" sz="1400" dirty="0">
                <a:solidFill>
                  <a:schemeClr val="tx1"/>
                </a:solidFill>
                <a:latin typeface="Franklin Gothic Book" pitchFamily="34" charset="0"/>
                <a:ea typeface="MS PGothic" pitchFamily="34" charset="-128"/>
                <a:cs typeface="Rockwell" pitchFamily="18" charset="0"/>
                <a:sym typeface="Gill Sans" charset="0"/>
              </a:rPr>
              <a:t>the November, December and January bills, members will get additional inserts promoting shopping</a:t>
            </a:r>
          </a:p>
        </p:txBody>
      </p:sp>
      <p:pic>
        <p:nvPicPr>
          <p:cNvPr id="11" name="Picture 10"/>
          <p:cNvPicPr>
            <a:picLocks noChangeAspect="1"/>
          </p:cNvPicPr>
          <p:nvPr/>
        </p:nvPicPr>
        <p:blipFill>
          <a:blip r:embed="rId4"/>
          <a:stretch>
            <a:fillRect/>
          </a:stretch>
        </p:blipFill>
        <p:spPr>
          <a:xfrm>
            <a:off x="4923360" y="1747464"/>
            <a:ext cx="3404606" cy="442473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727888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2447"/>
            <a:ext cx="7874000" cy="1014412"/>
          </a:xfrm>
        </p:spPr>
        <p:txBody>
          <a:bodyPr/>
          <a:lstStyle/>
          <a:p>
            <a:r>
              <a:rPr lang="en-US" dirty="0" smtClean="0"/>
              <a:t/>
            </a:r>
            <a:br>
              <a:rPr lang="en-US" dirty="0" smtClean="0"/>
            </a:br>
            <a:r>
              <a:rPr lang="en-US" dirty="0" smtClean="0"/>
              <a:t>Member Help: Online Shopping Tools</a:t>
            </a:r>
            <a:endParaRPr lang="en-US" dirty="0"/>
          </a:p>
        </p:txBody>
      </p:sp>
      <p:sp>
        <p:nvSpPr>
          <p:cNvPr id="3" name="Content Placeholder 2"/>
          <p:cNvSpPr>
            <a:spLocks noGrp="1"/>
          </p:cNvSpPr>
          <p:nvPr>
            <p:ph idx="1"/>
          </p:nvPr>
        </p:nvSpPr>
        <p:spPr>
          <a:xfrm>
            <a:off x="279400" y="1474789"/>
            <a:ext cx="8407400" cy="1179194"/>
          </a:xfrm>
        </p:spPr>
        <p:txBody>
          <a:bodyPr/>
          <a:lstStyle/>
          <a:p>
            <a:pPr marL="0" lvl="0" indent="0">
              <a:lnSpc>
                <a:spcPct val="114000"/>
              </a:lnSpc>
              <a:spcBef>
                <a:spcPts val="600"/>
              </a:spcBef>
            </a:pPr>
            <a:r>
              <a:rPr lang="en-US" sz="1800" b="1" i="1" kern="1200" dirty="0" smtClean="0">
                <a:solidFill>
                  <a:srgbClr val="DC8E28"/>
                </a:solidFill>
                <a:latin typeface="Rockwell"/>
                <a:ea typeface="MS PGothic" pitchFamily="34" charset="-128"/>
                <a:cs typeface="Rockwell" pitchFamily="18" charset="0"/>
              </a:rPr>
              <a:t>The Health Connector continues to make online decision support tools available to members to help them select the right plans. New this year, the Health Connector is testing a formulary search tool for prescription drugs. </a:t>
            </a:r>
            <a:endParaRPr lang="en-US" sz="1800" dirty="0">
              <a:solidFill>
                <a:schemeClr val="bg2"/>
              </a:solidFill>
              <a:latin typeface="Franklin Gothic Book" panose="020B0503020102020204" pitchFamily="34" charset="0"/>
            </a:endParaRPr>
          </a:p>
        </p:txBody>
      </p:sp>
      <p:sp>
        <p:nvSpPr>
          <p:cNvPr id="6" name="Slide Number Placeholder 5"/>
          <p:cNvSpPr>
            <a:spLocks noGrp="1"/>
          </p:cNvSpPr>
          <p:nvPr>
            <p:ph type="sldNum" sz="quarter" idx="4294967295"/>
          </p:nvPr>
        </p:nvSpPr>
        <p:spPr>
          <a:xfrm>
            <a:off x="8686800" y="6480175"/>
            <a:ext cx="255588" cy="254000"/>
          </a:xfrm>
          <a:prstGeom prst="rect">
            <a:avLst/>
          </a:prstGeom>
        </p:spPr>
        <p:txBody>
          <a:bodyPr/>
          <a:lstStyle/>
          <a:p>
            <a:fld id="{871D7CF1-098D-4C9C-9C6B-DB50F50CC96A}" type="slidenum">
              <a:rPr lang="en-US"/>
              <a:pPr/>
              <a:t>27</a:t>
            </a:fld>
            <a:endParaRPr lang="en-US" dirty="0"/>
          </a:p>
        </p:txBody>
      </p:sp>
      <p:sp>
        <p:nvSpPr>
          <p:cNvPr id="8" name="Rectangle 7"/>
          <p:cNvSpPr/>
          <p:nvPr/>
        </p:nvSpPr>
        <p:spPr>
          <a:xfrm>
            <a:off x="2479792" y="3247144"/>
            <a:ext cx="1066800" cy="312364"/>
          </a:xfrm>
          <a:prstGeom prst="rect">
            <a:avLst/>
          </a:prstGeom>
          <a:solidFill>
            <a:schemeClr val="bg1"/>
          </a:solidFill>
          <a:ln w="12700"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solidFill>
                <a:srgbClr val="5C5A5A"/>
              </a:solidFill>
              <a:latin typeface="Arial" charset="0"/>
              <a:cs typeface="Arial" charset="0"/>
            </a:endParaRPr>
          </a:p>
        </p:txBody>
      </p:sp>
      <p:pic>
        <p:nvPicPr>
          <p:cNvPr id="10" name="Content Placeholder 4"/>
          <p:cNvPicPr>
            <a:picLocks noChangeAspect="1"/>
          </p:cNvPicPr>
          <p:nvPr/>
        </p:nvPicPr>
        <p:blipFill>
          <a:blip r:embed="rId4"/>
          <a:stretch>
            <a:fillRect/>
          </a:stretch>
        </p:blipFill>
        <p:spPr bwMode="auto">
          <a:xfrm>
            <a:off x="4572000" y="3281022"/>
            <a:ext cx="4166907" cy="232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Rectangle 3"/>
          <p:cNvSpPr/>
          <p:nvPr/>
        </p:nvSpPr>
        <p:spPr>
          <a:xfrm>
            <a:off x="4572000" y="2662092"/>
            <a:ext cx="3427506" cy="461665"/>
          </a:xfrm>
          <a:prstGeom prst="rect">
            <a:avLst/>
          </a:prstGeom>
        </p:spPr>
        <p:txBody>
          <a:bodyPr wrap="square">
            <a:spAutoFit/>
          </a:bodyPr>
          <a:lstStyle/>
          <a:p>
            <a:r>
              <a:rPr lang="en-US" sz="1200" dirty="0" smtClean="0">
                <a:solidFill>
                  <a:schemeClr val="tx1"/>
                </a:solidFill>
                <a:latin typeface="+mn-lt"/>
              </a:rPr>
              <a:t>Find our provider &amp; formulary search tool at: </a:t>
            </a:r>
            <a:r>
              <a:rPr lang="en-US" sz="1200" u="sng" dirty="0" smtClean="0">
                <a:solidFill>
                  <a:srgbClr val="0563C1"/>
                </a:solidFill>
                <a:latin typeface="+mn-lt"/>
                <a:ea typeface="Calibri" panose="020F0502020204030204" pitchFamily="34" charset="0"/>
                <a:cs typeface="Calibri" panose="020F0502020204030204" pitchFamily="34" charset="0"/>
                <a:hlinkClick r:id="rId5"/>
              </a:rPr>
              <a:t>https</a:t>
            </a:r>
            <a:r>
              <a:rPr lang="en-US" sz="1200" u="sng" dirty="0">
                <a:solidFill>
                  <a:srgbClr val="0563C1"/>
                </a:solidFill>
                <a:latin typeface="+mn-lt"/>
                <a:ea typeface="Calibri" panose="020F0502020204030204" pitchFamily="34" charset="0"/>
                <a:cs typeface="Calibri" panose="020F0502020204030204" pitchFamily="34" charset="0"/>
                <a:hlinkClick r:id="rId5"/>
              </a:rPr>
              <a:t>://ma.checkbookhealth.org/hie/ma/2018/</a:t>
            </a:r>
            <a:endParaRPr lang="en-US" sz="1200" dirty="0">
              <a:latin typeface="+mn-lt"/>
            </a:endParaRPr>
          </a:p>
        </p:txBody>
      </p:sp>
      <p:sp>
        <p:nvSpPr>
          <p:cNvPr id="5" name="Rectangle 4"/>
          <p:cNvSpPr/>
          <p:nvPr/>
        </p:nvSpPr>
        <p:spPr>
          <a:xfrm>
            <a:off x="433038" y="2694710"/>
            <a:ext cx="3300762" cy="461665"/>
          </a:xfrm>
          <a:prstGeom prst="rect">
            <a:avLst/>
          </a:prstGeom>
        </p:spPr>
        <p:txBody>
          <a:bodyPr wrap="square">
            <a:spAutoFit/>
          </a:bodyPr>
          <a:lstStyle/>
          <a:p>
            <a:pPr marR="0" lvl="0">
              <a:spcBef>
                <a:spcPts val="0"/>
              </a:spcBef>
              <a:spcAft>
                <a:spcPts val="0"/>
              </a:spcAft>
            </a:pPr>
            <a:r>
              <a:rPr lang="en-US" sz="1200" dirty="0" smtClean="0">
                <a:solidFill>
                  <a:schemeClr val="tx1"/>
                </a:solidFill>
                <a:latin typeface="+mn-lt"/>
                <a:ea typeface="Calibri" panose="020F0502020204030204" pitchFamily="34" charset="0"/>
                <a:cs typeface="Rockwell" panose="02060603020205020403" pitchFamily="18" charset="0"/>
              </a:rPr>
              <a:t>Find our 2017 to 2018 Plan Comparison tool at: </a:t>
            </a:r>
            <a:r>
              <a:rPr lang="en-US" sz="1200" u="sng" dirty="0" smtClean="0">
                <a:latin typeface="+mn-lt"/>
                <a:ea typeface="Calibri" panose="020F0502020204030204" pitchFamily="34" charset="0"/>
                <a:cs typeface="Rockwell" panose="02060603020205020403" pitchFamily="18" charset="0"/>
                <a:hlinkClick r:id="rId6"/>
              </a:rPr>
              <a:t>www.mahealthconnector.org/compare-plans</a:t>
            </a:r>
            <a:endParaRPr lang="en-US" sz="1200" dirty="0">
              <a:latin typeface="+mn-lt"/>
              <a:ea typeface="Calibri" panose="020F0502020204030204" pitchFamily="34" charset="0"/>
              <a:cs typeface="Rockwell" panose="02060603020205020403" pitchFamily="18" charset="0"/>
            </a:endParaRPr>
          </a:p>
        </p:txBody>
      </p:sp>
      <p:pic>
        <p:nvPicPr>
          <p:cNvPr id="11" name="Picture 10"/>
          <p:cNvPicPr>
            <a:picLocks noChangeAspect="1"/>
          </p:cNvPicPr>
          <p:nvPr/>
        </p:nvPicPr>
        <p:blipFill>
          <a:blip r:embed="rId7"/>
          <a:stretch>
            <a:fillRect/>
          </a:stretch>
        </p:blipFill>
        <p:spPr>
          <a:xfrm>
            <a:off x="433038" y="3292657"/>
            <a:ext cx="3529362" cy="2315626"/>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468368" y="6022992"/>
            <a:ext cx="6029464" cy="461665"/>
          </a:xfrm>
          <a:prstGeom prst="rect">
            <a:avLst/>
          </a:prstGeom>
        </p:spPr>
        <p:txBody>
          <a:bodyPr wrap="square">
            <a:spAutoFit/>
          </a:bodyPr>
          <a:lstStyle/>
          <a:p>
            <a:pPr marR="0" lvl="0" algn="ctr">
              <a:spcBef>
                <a:spcPts val="0"/>
              </a:spcBef>
              <a:spcAft>
                <a:spcPts val="0"/>
              </a:spcAft>
            </a:pPr>
            <a:r>
              <a:rPr lang="en-US" sz="1200" dirty="0" smtClean="0">
                <a:solidFill>
                  <a:schemeClr val="tx1"/>
                </a:solidFill>
                <a:latin typeface="+mn-lt"/>
                <a:ea typeface="Calibri" panose="020F0502020204030204" pitchFamily="34" charset="0"/>
                <a:cs typeface="Rockwell" panose="02060603020205020403" pitchFamily="18" charset="0"/>
              </a:rPr>
              <a:t>Find other helpful resources, like our Shopping Guide, at: </a:t>
            </a:r>
            <a:r>
              <a:rPr lang="en-US" sz="1200" dirty="0" smtClean="0">
                <a:latin typeface="+mn-lt"/>
                <a:hlinkClick r:id="rId8"/>
              </a:rPr>
              <a:t>www.mahealthconnector.org/help-center/resource-download-center</a:t>
            </a:r>
            <a:r>
              <a:rPr lang="en-US" sz="1200" dirty="0" smtClean="0">
                <a:latin typeface="+mn-lt"/>
              </a:rPr>
              <a:t> </a:t>
            </a:r>
            <a:endParaRPr lang="en-US" sz="1200" dirty="0">
              <a:latin typeface="+mn-lt"/>
              <a:ea typeface="Calibri" panose="020F0502020204030204" pitchFamily="34" charset="0"/>
              <a:cs typeface="Rockwell" panose="02060603020205020403" pitchFamily="18" charset="0"/>
            </a:endParaRPr>
          </a:p>
        </p:txBody>
      </p:sp>
    </p:spTree>
    <p:custDataLst>
      <p:tags r:id="rId1"/>
    </p:custDataLst>
    <p:extLst>
      <p:ext uri="{BB962C8B-B14F-4D97-AF65-F5344CB8AC3E}">
        <p14:creationId xmlns:p14="http://schemas.microsoft.com/office/powerpoint/2010/main" val="15349627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65988" cy="1014412"/>
          </a:xfrm>
        </p:spPr>
        <p:txBody>
          <a:bodyPr/>
          <a:lstStyle/>
          <a:p>
            <a:r>
              <a:rPr lang="en-US" dirty="0" smtClean="0"/>
              <a:t>Member Help: Call Center &amp; Walk-In Centers</a:t>
            </a:r>
            <a:endParaRPr lang="en-US" dirty="0"/>
          </a:p>
        </p:txBody>
      </p:sp>
      <p:sp>
        <p:nvSpPr>
          <p:cNvPr id="3" name="Content Placeholder 2"/>
          <p:cNvSpPr>
            <a:spLocks noGrp="1"/>
          </p:cNvSpPr>
          <p:nvPr>
            <p:ph idx="1"/>
          </p:nvPr>
        </p:nvSpPr>
        <p:spPr>
          <a:xfrm>
            <a:off x="228600" y="1437546"/>
            <a:ext cx="8915400" cy="5486400"/>
          </a:xfrm>
        </p:spPr>
        <p:txBody>
          <a:bodyPr/>
          <a:lstStyle/>
          <a:p>
            <a:pPr marL="344488" lvl="0" indent="-344488">
              <a:lnSpc>
                <a:spcPct val="114000"/>
              </a:lnSpc>
              <a:spcBef>
                <a:spcPts val="600"/>
              </a:spcBef>
              <a:spcAft>
                <a:spcPts val="600"/>
              </a:spcAft>
              <a:buFont typeface="Symbol" pitchFamily="18" charset="2"/>
              <a:buChar char="·"/>
            </a:pPr>
            <a:r>
              <a:rPr lang="en-US" sz="1400" kern="1200" dirty="0" smtClean="0">
                <a:latin typeface="Franklin Gothic Book" pitchFamily="34" charset="0"/>
                <a:ea typeface="MS PGothic" pitchFamily="34" charset="-128"/>
              </a:rPr>
              <a:t>2018 Open Enrollment Call Center Hours remain consistent with hours of operation during Open Enrollment 2017</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200" kern="1200" dirty="0">
                <a:latin typeface="Franklin Gothic Book" charset="0"/>
                <a:ea typeface="Franklin Gothic Book" charset="0"/>
                <a:cs typeface="Franklin Gothic Book" charset="0"/>
                <a:sym typeface="Gill Sans"/>
              </a:rPr>
              <a:t>Monday – Thursday: 8AM - 8PM</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200" kern="1200" dirty="0" smtClean="0">
                <a:latin typeface="Franklin Gothic Book" charset="0"/>
                <a:ea typeface="Franklin Gothic Book" charset="0"/>
                <a:cs typeface="Franklin Gothic Book" charset="0"/>
                <a:sym typeface="Gill Sans"/>
              </a:rPr>
              <a:t>Friday</a:t>
            </a:r>
            <a:r>
              <a:rPr lang="en-US" sz="1200" kern="1200" dirty="0">
                <a:latin typeface="Franklin Gothic Book" charset="0"/>
                <a:ea typeface="Franklin Gothic Book" charset="0"/>
                <a:cs typeface="Franklin Gothic Book" charset="0"/>
                <a:sym typeface="Gill Sans"/>
              </a:rPr>
              <a:t>: </a:t>
            </a:r>
            <a:r>
              <a:rPr lang="en-US" sz="1200" kern="1200" dirty="0" smtClean="0">
                <a:latin typeface="Franklin Gothic Book" charset="0"/>
                <a:ea typeface="Franklin Gothic Book" charset="0"/>
                <a:cs typeface="Franklin Gothic Book" charset="0"/>
                <a:sym typeface="Gill Sans"/>
              </a:rPr>
              <a:t>8AM - 6PM</a:t>
            </a:r>
            <a:endParaRPr lang="en-US" sz="1200" kern="1200" dirty="0">
              <a:latin typeface="Franklin Gothic Book" charset="0"/>
              <a:ea typeface="Franklin Gothic Book" charset="0"/>
              <a:cs typeface="Franklin Gothic Book" charset="0"/>
              <a:sym typeface="Gill Sans"/>
            </a:endParaRP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200" kern="1200" dirty="0">
                <a:latin typeface="Franklin Gothic Book" charset="0"/>
                <a:ea typeface="Franklin Gothic Book" charset="0"/>
                <a:cs typeface="Franklin Gothic Book" charset="0"/>
                <a:sym typeface="Gill Sans"/>
              </a:rPr>
              <a:t>Saturday: 9AM – 5PM</a:t>
            </a:r>
          </a:p>
          <a:p>
            <a:pPr marL="804863" lvl="1" indent="-347663" eaLnBrk="0" hangingPunct="0">
              <a:lnSpc>
                <a:spcPct val="113000"/>
              </a:lnSpc>
              <a:spcAft>
                <a:spcPts val="600"/>
              </a:spcAft>
              <a:buFont typeface="Symbol" panose="05050102010706020507" pitchFamily="18" charset="2"/>
              <a:buChar char=""/>
              <a:tabLst>
                <a:tab pos="354965" algn="l"/>
              </a:tabLst>
              <a:defRPr/>
            </a:pPr>
            <a:r>
              <a:rPr lang="en-US" sz="1200" kern="1200" dirty="0">
                <a:latin typeface="Franklin Gothic Book" charset="0"/>
                <a:ea typeface="Franklin Gothic Book" charset="0"/>
                <a:cs typeface="Franklin Gothic Book" charset="0"/>
                <a:sym typeface="Gill Sans"/>
              </a:rPr>
              <a:t>Sunday: Closed</a:t>
            </a:r>
          </a:p>
          <a:p>
            <a:pPr marL="285750" indent="-285750">
              <a:lnSpc>
                <a:spcPct val="114000"/>
              </a:lnSpc>
              <a:spcBef>
                <a:spcPts val="600"/>
              </a:spcBef>
              <a:spcAft>
                <a:spcPts val="600"/>
              </a:spcAft>
              <a:buFont typeface="Arial" panose="020B0604020202020204" pitchFamily="34" charset="0"/>
              <a:buChar char="•"/>
            </a:pPr>
            <a:r>
              <a:rPr lang="en-US" sz="1400" kern="1200" dirty="0" smtClean="0">
                <a:latin typeface="Franklin Gothic Book" pitchFamily="34" charset="0"/>
                <a:ea typeface="MS PGothic" pitchFamily="34" charset="-128"/>
              </a:rPr>
              <a:t>Walk </a:t>
            </a:r>
            <a:r>
              <a:rPr lang="en-US" sz="1400" kern="1200" dirty="0">
                <a:latin typeface="Franklin Gothic Book" pitchFamily="34" charset="0"/>
                <a:ea typeface="MS PGothic" pitchFamily="34" charset="-128"/>
              </a:rPr>
              <a:t>in Centers in Boston, Springfield, Worcester and Brockton remain open year round to assist new and renewing members. Find locations at: </a:t>
            </a:r>
            <a:r>
              <a:rPr lang="en-US" sz="1400" kern="1200" dirty="0">
                <a:latin typeface="Franklin Gothic Book" pitchFamily="34" charset="0"/>
                <a:ea typeface="MS PGothic" pitchFamily="34" charset="-128"/>
                <a:hlinkClick r:id="rId3"/>
              </a:rPr>
              <a:t>www.mahealthconnector.org/about/contact</a:t>
            </a:r>
            <a:r>
              <a:rPr lang="en-US" sz="1400" kern="1200" dirty="0">
                <a:latin typeface="Franklin Gothic Book" pitchFamily="34" charset="0"/>
                <a:ea typeface="MS PGothic" pitchFamily="34" charset="-128"/>
              </a:rPr>
              <a:t>.  </a:t>
            </a:r>
          </a:p>
          <a:p>
            <a:pPr lvl="0">
              <a:lnSpc>
                <a:spcPct val="113000"/>
              </a:lnSpc>
              <a:spcBef>
                <a:spcPts val="300"/>
              </a:spcBef>
              <a:spcAft>
                <a:spcPts val="300"/>
              </a:spcAft>
            </a:pPr>
            <a:endParaRPr lang="en-US" sz="2000" dirty="0"/>
          </a:p>
          <a:p>
            <a:pPr lvl="0">
              <a:lnSpc>
                <a:spcPct val="113000"/>
              </a:lnSpc>
              <a:spcBef>
                <a:spcPts val="300"/>
              </a:spcBef>
              <a:spcAft>
                <a:spcPts val="300"/>
              </a:spcAft>
            </a:pPr>
            <a:endParaRPr lang="en-US" sz="2000" dirty="0" smtClean="0"/>
          </a:p>
          <a:p>
            <a:pPr lvl="0">
              <a:lnSpc>
                <a:spcPct val="113000"/>
              </a:lnSpc>
              <a:spcBef>
                <a:spcPts val="300"/>
              </a:spcBef>
              <a:spcAft>
                <a:spcPts val="300"/>
              </a:spcAft>
            </a:pPr>
            <a:endParaRPr lang="en-US" sz="2000"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15093653"/>
              </p:ext>
            </p:extLst>
          </p:nvPr>
        </p:nvGraphicFramePr>
        <p:xfrm>
          <a:off x="3886200" y="-1929143"/>
          <a:ext cx="4294188" cy="1767840"/>
        </p:xfrm>
        <a:graphic>
          <a:graphicData uri="http://schemas.openxmlformats.org/drawingml/2006/table">
            <a:tbl>
              <a:tblPr firstRow="1" bandRow="1">
                <a:tableStyleId>{B301B821-A1FF-4177-AEE7-76D212191A09}</a:tableStyleId>
              </a:tblPr>
              <a:tblGrid>
                <a:gridCol w="2077833">
                  <a:extLst>
                    <a:ext uri="{9D8B030D-6E8A-4147-A177-3AD203B41FA5}">
                      <a16:colId xmlns="" xmlns:a16="http://schemas.microsoft.com/office/drawing/2014/main" val="20000"/>
                    </a:ext>
                  </a:extLst>
                </a:gridCol>
                <a:gridCol w="2216355">
                  <a:extLst>
                    <a:ext uri="{9D8B030D-6E8A-4147-A177-3AD203B41FA5}">
                      <a16:colId xmlns="" xmlns:a16="http://schemas.microsoft.com/office/drawing/2014/main" val="20001"/>
                    </a:ext>
                  </a:extLst>
                </a:gridCol>
              </a:tblGrid>
              <a:tr h="422731">
                <a:tc>
                  <a:txBody>
                    <a:bodyPr/>
                    <a:lstStyle/>
                    <a:p>
                      <a:r>
                        <a:rPr lang="en-US" sz="1100" dirty="0"/>
                        <a:t>Open Enrollment 2018</a:t>
                      </a:r>
                    </a:p>
                    <a:p>
                      <a:r>
                        <a:rPr lang="en-US" sz="1100" dirty="0"/>
                        <a:t>Call Center Hours of Operation</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Closed Enrollment</a:t>
                      </a:r>
                      <a:r>
                        <a:rPr lang="en-US" sz="1100" baseline="0" dirty="0"/>
                        <a:t> </a:t>
                      </a:r>
                    </a:p>
                    <a:p>
                      <a:r>
                        <a:rPr lang="en-US" sz="1100" baseline="0" dirty="0"/>
                        <a:t>Call Center Hours of Operation </a:t>
                      </a: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81821">
                <a:tc>
                  <a:txBody>
                    <a:bodyPr/>
                    <a:lstStyle/>
                    <a:p>
                      <a:r>
                        <a:rPr lang="en-US" sz="1000" dirty="0"/>
                        <a:t>Monday – Thursday </a:t>
                      </a:r>
                    </a:p>
                    <a:p>
                      <a:r>
                        <a:rPr lang="en-US" sz="1000" dirty="0"/>
                        <a:t>8AM - 8PM</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Monday –</a:t>
                      </a:r>
                      <a:r>
                        <a:rPr lang="en-US" sz="1000" baseline="0" dirty="0"/>
                        <a:t> Thursday </a:t>
                      </a:r>
                    </a:p>
                    <a:p>
                      <a:r>
                        <a:rPr lang="en-US" sz="1000" baseline="0" dirty="0"/>
                        <a:t>8AM – 6PM</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81821">
                <a:tc>
                  <a:txBody>
                    <a:bodyPr/>
                    <a:lstStyle/>
                    <a:p>
                      <a:r>
                        <a:rPr lang="en-US" sz="1000" dirty="0"/>
                        <a:t>Friday</a:t>
                      </a:r>
                    </a:p>
                    <a:p>
                      <a:r>
                        <a:rPr lang="en-US" sz="1000" dirty="0"/>
                        <a:t>8AM – 6PM</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Friday</a:t>
                      </a:r>
                    </a:p>
                    <a:p>
                      <a:r>
                        <a:rPr lang="en-US" sz="1000" dirty="0"/>
                        <a:t>8AM</a:t>
                      </a:r>
                      <a:r>
                        <a:rPr lang="en-US" sz="1000" baseline="0" dirty="0"/>
                        <a:t> – 6PM</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90213">
                <a:tc>
                  <a:txBody>
                    <a:bodyPr/>
                    <a:lstStyle/>
                    <a:p>
                      <a:r>
                        <a:rPr lang="en-US" sz="1000" dirty="0"/>
                        <a:t>Saturday</a:t>
                      </a:r>
                    </a:p>
                    <a:p>
                      <a:r>
                        <a:rPr lang="en-US" sz="1000" dirty="0"/>
                        <a:t>9AM – 5PM</a:t>
                      </a:r>
                    </a:p>
                    <a:p>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Saturday </a:t>
                      </a:r>
                    </a:p>
                    <a:p>
                      <a:r>
                        <a:rPr lang="en-US" sz="1000" dirty="0"/>
                        <a:t>CLOSED</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6" name="TextBox 5"/>
          <p:cNvSpPr txBox="1"/>
          <p:nvPr/>
        </p:nvSpPr>
        <p:spPr>
          <a:xfrm>
            <a:off x="1936096" y="-684523"/>
            <a:ext cx="2122432" cy="523220"/>
          </a:xfrm>
          <a:prstGeom prst="rect">
            <a:avLst/>
          </a:prstGeom>
          <a:noFill/>
        </p:spPr>
        <p:txBody>
          <a:bodyPr wrap="square" rtlCol="0">
            <a:spAutoFit/>
          </a:bodyPr>
          <a:lstStyle/>
          <a:p>
            <a:r>
              <a:rPr lang="en-US" sz="1400" dirty="0" smtClean="0">
                <a:solidFill>
                  <a:schemeClr val="tx1"/>
                </a:solidFill>
                <a:latin typeface="+mn-lt"/>
              </a:rPr>
              <a:t>1-877-623-6765 (MAENROLL)</a:t>
            </a:r>
            <a:endParaRPr lang="en-US" sz="1400" dirty="0">
              <a:solidFill>
                <a:schemeClr val="tx1"/>
              </a:solidFill>
              <a:latin typeface="+mn-lt"/>
            </a:endParaRPr>
          </a:p>
        </p:txBody>
      </p:sp>
      <p:pic>
        <p:nvPicPr>
          <p:cNvPr id="80" name="Picture 79"/>
          <p:cNvPicPr>
            <a:picLocks noChangeAspect="1"/>
          </p:cNvPicPr>
          <p:nvPr/>
        </p:nvPicPr>
        <p:blipFill>
          <a:blip r:embed="rId4"/>
          <a:stretch>
            <a:fillRect/>
          </a:stretch>
        </p:blipFill>
        <p:spPr>
          <a:xfrm>
            <a:off x="1936096" y="3811879"/>
            <a:ext cx="5421297" cy="3086462"/>
          </a:xfrm>
          <a:prstGeom prst="rect">
            <a:avLst/>
          </a:prstGeom>
        </p:spPr>
      </p:pic>
    </p:spTree>
    <p:extLst>
      <p:ext uri="{BB962C8B-B14F-4D97-AF65-F5344CB8AC3E}">
        <p14:creationId xmlns:p14="http://schemas.microsoft.com/office/powerpoint/2010/main" val="2526549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Help: Navigator Network</a:t>
            </a:r>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29</a:t>
            </a:fld>
            <a:endParaRPr lang="en-US" dirty="0"/>
          </a:p>
        </p:txBody>
      </p:sp>
      <p:sp>
        <p:nvSpPr>
          <p:cNvPr id="3" name="Rectangle 2"/>
          <p:cNvSpPr/>
          <p:nvPr/>
        </p:nvSpPr>
        <p:spPr>
          <a:xfrm>
            <a:off x="342815" y="1292909"/>
            <a:ext cx="8599573" cy="1200329"/>
          </a:xfrm>
          <a:prstGeom prst="rect">
            <a:avLst/>
          </a:prstGeom>
        </p:spPr>
        <p:txBody>
          <a:bodyPr wrap="square">
            <a:spAutoFit/>
          </a:bodyPr>
          <a:lstStyle/>
          <a:p>
            <a:r>
              <a:rPr lang="en-US" sz="1800" b="1" i="1" dirty="0">
                <a:solidFill>
                  <a:srgbClr val="DC8E28"/>
                </a:solidFill>
                <a:latin typeface="Rockwell"/>
                <a:ea typeface="MS PGothic" pitchFamily="34" charset="-128"/>
                <a:cs typeface="Rockwell" pitchFamily="18" charset="0"/>
                <a:sym typeface="Rockwell" pitchFamily="18" charset="0"/>
              </a:rPr>
              <a:t>The Health Connector maintains a state-wide network of Navigators and other </a:t>
            </a:r>
            <a:r>
              <a:rPr lang="en-US" sz="1800" b="1" i="1" dirty="0" smtClean="0">
                <a:solidFill>
                  <a:srgbClr val="DC8E28"/>
                </a:solidFill>
                <a:latin typeface="Rockwell"/>
                <a:ea typeface="MS PGothic" pitchFamily="34" charset="-128"/>
                <a:cs typeface="Rockwell" pitchFamily="18" charset="0"/>
                <a:sym typeface="Rockwell" pitchFamily="18" charset="0"/>
              </a:rPr>
              <a:t>in-person consumer assisters. </a:t>
            </a:r>
            <a:r>
              <a:rPr lang="en-US" sz="1800" b="1" i="1" dirty="0">
                <a:solidFill>
                  <a:srgbClr val="DC8E28"/>
                </a:solidFill>
                <a:latin typeface="+mj-lt"/>
              </a:rPr>
              <a:t>Our Navigator </a:t>
            </a:r>
            <a:r>
              <a:rPr lang="en-US" sz="1800" b="1" i="1" dirty="0" smtClean="0">
                <a:solidFill>
                  <a:srgbClr val="DC8E28"/>
                </a:solidFill>
                <a:latin typeface="+mj-lt"/>
              </a:rPr>
              <a:t>Program continues </a:t>
            </a:r>
            <a:r>
              <a:rPr lang="en-US" sz="1800" b="1" i="1" dirty="0">
                <a:solidFill>
                  <a:srgbClr val="DC8E28"/>
                </a:solidFill>
                <a:latin typeface="+mj-lt"/>
              </a:rPr>
              <a:t>to </a:t>
            </a:r>
            <a:r>
              <a:rPr lang="en-US" sz="1800" b="1" i="1" dirty="0" smtClean="0">
                <a:solidFill>
                  <a:srgbClr val="DC8E28"/>
                </a:solidFill>
                <a:latin typeface="+mj-lt"/>
              </a:rPr>
              <a:t>be fully supported and is not affected by federal funding shortfalls. Find local help at </a:t>
            </a:r>
            <a:r>
              <a:rPr lang="en-US" sz="1800" b="1" i="1" u="sng" dirty="0" smtClean="0">
                <a:solidFill>
                  <a:srgbClr val="DC8E28"/>
                </a:solidFill>
                <a:latin typeface="+mj-lt"/>
                <a:hlinkClick r:id="rId3"/>
              </a:rPr>
              <a:t>https</a:t>
            </a:r>
            <a:r>
              <a:rPr lang="en-US" sz="1800" b="1" i="1" u="sng" dirty="0">
                <a:solidFill>
                  <a:srgbClr val="DC8E28"/>
                </a:solidFill>
                <a:latin typeface="+mj-lt"/>
                <a:hlinkClick r:id="rId3"/>
              </a:rPr>
              <a:t>://</a:t>
            </a:r>
            <a:r>
              <a:rPr lang="en-US" sz="1800" b="1" i="1" u="sng" dirty="0" smtClean="0">
                <a:solidFill>
                  <a:srgbClr val="DC8E28"/>
                </a:solidFill>
                <a:latin typeface="+mj-lt"/>
                <a:hlinkClick r:id="rId3"/>
              </a:rPr>
              <a:t>betterhealthconnector.com/enrollment-assisters</a:t>
            </a:r>
            <a:r>
              <a:rPr lang="en-US" sz="1800" b="1" i="1" dirty="0" smtClean="0">
                <a:solidFill>
                  <a:srgbClr val="DC8E28"/>
                </a:solidFill>
              </a:rPr>
              <a:t>.</a:t>
            </a:r>
            <a:endParaRPr lang="en-US" sz="1800" b="1" i="1" dirty="0">
              <a:solidFill>
                <a:srgbClr val="DC8E28"/>
              </a:solidFill>
              <a:latin typeface="Rockwell"/>
              <a:ea typeface="MS PGothic" pitchFamily="34" charset="-128"/>
              <a:cs typeface="Rockwell" pitchFamily="18" charset="0"/>
              <a:sym typeface="Rockwell" pitchFamily="18" charset="0"/>
            </a:endParaRPr>
          </a:p>
        </p:txBody>
      </p:sp>
      <p:pic>
        <p:nvPicPr>
          <p:cNvPr id="10" name="Content Placeholder 9"/>
          <p:cNvPicPr>
            <a:picLocks noGrp="1" noChangeAspect="1"/>
          </p:cNvPicPr>
          <p:nvPr>
            <p:ph idx="1"/>
          </p:nvPr>
        </p:nvPicPr>
        <p:blipFill>
          <a:blip r:embed="rId4">
            <a:duotone>
              <a:schemeClr val="accent1">
                <a:shade val="45000"/>
                <a:satMod val="135000"/>
              </a:schemeClr>
              <a:prstClr val="white"/>
            </a:duotone>
          </a:blip>
          <a:stretch>
            <a:fillRect/>
          </a:stretch>
        </p:blipFill>
        <p:spPr>
          <a:xfrm>
            <a:off x="411250" y="2528234"/>
            <a:ext cx="8403344" cy="4114800"/>
          </a:xfrm>
          <a:prstGeom prst="rect">
            <a:avLst/>
          </a:prstGeom>
        </p:spPr>
      </p:pic>
    </p:spTree>
    <p:extLst>
      <p:ext uri="{BB962C8B-B14F-4D97-AF65-F5344CB8AC3E}">
        <p14:creationId xmlns:p14="http://schemas.microsoft.com/office/powerpoint/2010/main" val="3220928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algn="ctr"/>
            <a:r>
              <a:rPr lang="en-US" dirty="0" smtClean="0"/>
              <a:t>Health Connector 101</a:t>
            </a:r>
            <a:endParaRPr lang="en-US" dirty="0"/>
          </a:p>
        </p:txBody>
      </p:sp>
      <p:sp>
        <p:nvSpPr>
          <p:cNvPr id="3" name="Slide Number Placeholder 2"/>
          <p:cNvSpPr>
            <a:spLocks noGrp="1"/>
          </p:cNvSpPr>
          <p:nvPr>
            <p:ph type="sldNum" sz="quarter" idx="11"/>
          </p:nvPr>
        </p:nvSpPr>
        <p:spPr>
          <a:xfrm>
            <a:off x="8736012" y="7315200"/>
            <a:ext cx="255588" cy="254000"/>
          </a:xfrm>
        </p:spPr>
        <p:txBody>
          <a:bodyPr/>
          <a:lstStyle/>
          <a:p>
            <a:fld id="{254B5E65-296D-440E-9811-9528B653460B}" type="slidenum">
              <a:rPr lang="en-US" smtClean="0"/>
              <a:pPr/>
              <a:t>3</a:t>
            </a:fld>
            <a:endParaRPr lang="en-US" dirty="0"/>
          </a:p>
        </p:txBody>
      </p:sp>
    </p:spTree>
    <p:extLst>
      <p:ext uri="{BB962C8B-B14F-4D97-AF65-F5344CB8AC3E}">
        <p14:creationId xmlns:p14="http://schemas.microsoft.com/office/powerpoint/2010/main" val="4170225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Activity: Open Enrollment</a:t>
            </a:r>
            <a:endParaRPr lang="en-US" dirty="0"/>
          </a:p>
        </p:txBody>
      </p:sp>
      <p:sp>
        <p:nvSpPr>
          <p:cNvPr id="3" name="Content Placeholder 2"/>
          <p:cNvSpPr>
            <a:spLocks noGrp="1"/>
          </p:cNvSpPr>
          <p:nvPr>
            <p:ph idx="1"/>
          </p:nvPr>
        </p:nvSpPr>
        <p:spPr>
          <a:xfrm>
            <a:off x="457200" y="1524000"/>
            <a:ext cx="8305800" cy="4881562"/>
          </a:xfrm>
        </p:spPr>
        <p:txBody>
          <a:bodyPr/>
          <a:lstStyle/>
          <a:p>
            <a:pPr>
              <a:lnSpc>
                <a:spcPct val="113000"/>
              </a:lnSpc>
              <a:spcBef>
                <a:spcPts val="600"/>
              </a:spcBef>
              <a:spcAft>
                <a:spcPts val="600"/>
              </a:spcAft>
            </a:pPr>
            <a:r>
              <a:rPr lang="en-US" sz="1800" b="1" i="1" kern="1200" dirty="0">
                <a:solidFill>
                  <a:srgbClr val="DC8E28"/>
                </a:solidFill>
                <a:latin typeface="Rockwell"/>
                <a:ea typeface="MS PGothic" pitchFamily="34" charset="-128"/>
                <a:cs typeface="Rockwell" pitchFamily="18" charset="0"/>
                <a:sym typeface="Gill Sans"/>
              </a:rPr>
              <a:t>With a stable system and user process complemented by a proactive outreach and education effort, the Massachusetts Health Connector has seen members and new applicants more active in the first </a:t>
            </a:r>
            <a:r>
              <a:rPr lang="en-US" sz="1800" b="1" i="1" kern="1200" dirty="0" smtClean="0">
                <a:solidFill>
                  <a:srgbClr val="DC8E28"/>
                </a:solidFill>
                <a:latin typeface="Rockwell"/>
                <a:ea typeface="MS PGothic" pitchFamily="34" charset="-128"/>
                <a:cs typeface="Rockwell" pitchFamily="18" charset="0"/>
                <a:sym typeface="Gill Sans"/>
              </a:rPr>
              <a:t>month of </a:t>
            </a:r>
            <a:r>
              <a:rPr lang="en-US" sz="1800" b="1" i="1" kern="1200" dirty="0">
                <a:solidFill>
                  <a:srgbClr val="DC8E28"/>
                </a:solidFill>
                <a:latin typeface="Rockwell"/>
                <a:ea typeface="MS PGothic" pitchFamily="34" charset="-128"/>
                <a:cs typeface="Rockwell" pitchFamily="18" charset="0"/>
                <a:sym typeface="Gill Sans"/>
              </a:rPr>
              <a:t>Open Enrollment compared to last </a:t>
            </a:r>
            <a:r>
              <a:rPr lang="en-US" sz="1800" b="1" i="1" kern="1200" dirty="0" smtClean="0">
                <a:solidFill>
                  <a:srgbClr val="DC8E28"/>
                </a:solidFill>
                <a:latin typeface="Rockwell"/>
                <a:ea typeface="MS PGothic" pitchFamily="34" charset="-128"/>
                <a:cs typeface="Rockwell" pitchFamily="18" charset="0"/>
                <a:sym typeface="Gill Sans"/>
              </a:rPr>
              <a:t>year.</a:t>
            </a:r>
          </a:p>
          <a:p>
            <a:pPr marL="285750" indent="-285750">
              <a:lnSpc>
                <a:spcPct val="113000"/>
              </a:lnSpc>
              <a:spcBef>
                <a:spcPts val="600"/>
              </a:spcBef>
              <a:spcAft>
                <a:spcPts val="600"/>
              </a:spcAft>
              <a:buFont typeface="Arial" panose="020B0604020202020204" pitchFamily="34" charset="0"/>
              <a:buChar char="•"/>
            </a:pPr>
            <a:r>
              <a:rPr lang="en-US" sz="1400" dirty="0">
                <a:sym typeface="Gill Sans"/>
              </a:rPr>
              <a:t>Since Open Enrollment began on November 1, 15,000 new applications have been submitted </a:t>
            </a:r>
            <a:endParaRPr lang="en-US" sz="1400" dirty="0" smtClean="0">
              <a:sym typeface="Gill Sans"/>
            </a:endParaRPr>
          </a:p>
          <a:p>
            <a:pPr marL="285750" indent="-285750">
              <a:lnSpc>
                <a:spcPct val="113000"/>
              </a:lnSpc>
              <a:spcBef>
                <a:spcPts val="600"/>
              </a:spcBef>
              <a:spcAft>
                <a:spcPts val="600"/>
              </a:spcAft>
              <a:buFont typeface="Arial" panose="020B0604020202020204" pitchFamily="34" charset="0"/>
              <a:buChar char="•"/>
            </a:pPr>
            <a:r>
              <a:rPr lang="en-US" sz="1400" dirty="0" smtClean="0"/>
              <a:t>As of </a:t>
            </a:r>
            <a:r>
              <a:rPr lang="en-US" sz="1400" dirty="0"/>
              <a:t>Nov. 15, plans selected and enrollments are more than 40 percent higher than last year at the same </a:t>
            </a:r>
            <a:r>
              <a:rPr lang="en-US" sz="1400" dirty="0" smtClean="0"/>
              <a:t>time</a:t>
            </a:r>
            <a:endParaRPr lang="en-US" sz="1400" dirty="0"/>
          </a:p>
          <a:p>
            <a:pPr marL="285750" indent="-285750">
              <a:lnSpc>
                <a:spcPct val="113000"/>
              </a:lnSpc>
              <a:spcBef>
                <a:spcPts val="600"/>
              </a:spcBef>
              <a:spcAft>
                <a:spcPts val="600"/>
              </a:spcAft>
              <a:buFont typeface="Arial" panose="020B0604020202020204" pitchFamily="34" charset="0"/>
              <a:buChar char="•"/>
            </a:pPr>
            <a:r>
              <a:rPr lang="en-US" sz="1400" dirty="0" smtClean="0"/>
              <a:t>Call center activity is higher than last year with more members seeking assistance and noting that Health Connector Outreach and Communications had motivated them to call</a:t>
            </a:r>
          </a:p>
        </p:txBody>
      </p:sp>
      <p:sp>
        <p:nvSpPr>
          <p:cNvPr id="4" name="Slide Number Placeholder 3"/>
          <p:cNvSpPr>
            <a:spLocks noGrp="1"/>
          </p:cNvSpPr>
          <p:nvPr>
            <p:ph type="sldNum" sz="quarter" idx="10"/>
          </p:nvPr>
        </p:nvSpPr>
        <p:spPr/>
        <p:txBody>
          <a:bodyPr/>
          <a:lstStyle/>
          <a:p>
            <a:fld id="{254B5E65-296D-440E-9811-9528B653460B}" type="slidenum">
              <a:rPr lang="en-US" smtClean="0"/>
              <a:pPr/>
              <a:t>30</a:t>
            </a:fld>
            <a:endParaRPr lang="en-US" dirty="0"/>
          </a:p>
        </p:txBody>
      </p:sp>
    </p:spTree>
    <p:extLst>
      <p:ext uri="{BB962C8B-B14F-4D97-AF65-F5344CB8AC3E}">
        <p14:creationId xmlns:p14="http://schemas.microsoft.com/office/powerpoint/2010/main" val="4258942121"/>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a:r>
              <a:rPr lang="en-US" dirty="0"/>
              <a:t>Appendix: </a:t>
            </a:r>
            <a:r>
              <a:rPr lang="en-US" dirty="0" smtClean="0"/>
              <a:t>Constituent Services</a:t>
            </a:r>
          </a:p>
          <a:p>
            <a:pPr marL="0"/>
            <a:r>
              <a:rPr lang="en-US" dirty="0" smtClean="0"/>
              <a:t>Frequently Asked Questions</a:t>
            </a:r>
            <a:endParaRPr lang="en-US" dirty="0"/>
          </a:p>
        </p:txBody>
      </p:sp>
      <p:sp>
        <p:nvSpPr>
          <p:cNvPr id="3" name="Slide Number Placeholder 2"/>
          <p:cNvSpPr>
            <a:spLocks noGrp="1"/>
          </p:cNvSpPr>
          <p:nvPr>
            <p:ph type="sldNum" sz="quarter" idx="11"/>
          </p:nvPr>
        </p:nvSpPr>
        <p:spPr>
          <a:xfrm>
            <a:off x="8736012" y="7315200"/>
            <a:ext cx="255588" cy="254000"/>
          </a:xfrm>
        </p:spPr>
        <p:txBody>
          <a:bodyPr/>
          <a:lstStyle/>
          <a:p>
            <a:fld id="{254B5E65-296D-440E-9811-9528B653460B}" type="slidenum">
              <a:rPr lang="en-US" smtClean="0"/>
              <a:pPr/>
              <a:t>31</a:t>
            </a:fld>
            <a:endParaRPr lang="en-US" dirty="0"/>
          </a:p>
        </p:txBody>
      </p:sp>
    </p:spTree>
    <p:extLst>
      <p:ext uri="{BB962C8B-B14F-4D97-AF65-F5344CB8AC3E}">
        <p14:creationId xmlns:p14="http://schemas.microsoft.com/office/powerpoint/2010/main" val="4025567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8058" y="2534050"/>
            <a:ext cx="7807742" cy="4152094"/>
          </a:xfrm>
          <a:prstGeom prst="rect">
            <a:avLst/>
          </a:prstGeom>
        </p:spPr>
      </p:pic>
      <p:sp>
        <p:nvSpPr>
          <p:cNvPr id="2" name="Title 1"/>
          <p:cNvSpPr>
            <a:spLocks noGrp="1"/>
          </p:cNvSpPr>
          <p:nvPr>
            <p:ph type="title"/>
          </p:nvPr>
        </p:nvSpPr>
        <p:spPr>
          <a:xfrm>
            <a:off x="457200" y="128588"/>
            <a:ext cx="7577734" cy="1014412"/>
          </a:xfrm>
        </p:spPr>
        <p:txBody>
          <a:bodyPr/>
          <a:lstStyle/>
          <a:p>
            <a:r>
              <a:rPr lang="en-US" dirty="0" smtClean="0"/>
              <a:t>What Is My Constituent’s Eligibility?</a:t>
            </a:r>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32</a:t>
            </a:fld>
            <a:endParaRPr lang="en-US" dirty="0"/>
          </a:p>
        </p:txBody>
      </p:sp>
      <p:sp>
        <p:nvSpPr>
          <p:cNvPr id="6" name="Rectangle 5"/>
          <p:cNvSpPr/>
          <p:nvPr/>
        </p:nvSpPr>
        <p:spPr>
          <a:xfrm>
            <a:off x="609600" y="6519446"/>
            <a:ext cx="7889481" cy="338554"/>
          </a:xfrm>
          <a:prstGeom prst="rect">
            <a:avLst/>
          </a:prstGeom>
        </p:spPr>
        <p:txBody>
          <a:bodyPr wrap="square">
            <a:spAutoFit/>
          </a:bodyPr>
          <a:lstStyle/>
          <a:p>
            <a:pPr marL="230187">
              <a:spcAft>
                <a:spcPts val="0"/>
              </a:spcAft>
              <a:tabLst>
                <a:tab pos="354965" algn="l"/>
              </a:tabLst>
              <a:defRPr/>
            </a:pPr>
            <a:r>
              <a:rPr lang="en-US" sz="800" dirty="0" smtClean="0">
                <a:solidFill>
                  <a:schemeClr val="tx1"/>
                </a:solidFill>
                <a:latin typeface="Franklin Gothic Book" pitchFamily="34" charset="0"/>
                <a:ea typeface="MS PGothic" pitchFamily="34" charset="-128"/>
                <a:cs typeface="Rockwell" pitchFamily="18" charset="0"/>
              </a:rPr>
              <a:t>Graphic courtesy of the Blue Cross Blue Shield Foundation of Massachusetts, June 2016</a:t>
            </a:r>
            <a:r>
              <a:rPr lang="en-US" sz="800" dirty="0">
                <a:solidFill>
                  <a:schemeClr val="tx1"/>
                </a:solidFill>
                <a:latin typeface="Franklin Gothic Book" pitchFamily="34" charset="0"/>
                <a:ea typeface="MS PGothic" pitchFamily="34" charset="-128"/>
                <a:cs typeface="Rockwell" pitchFamily="18" charset="0"/>
              </a:rPr>
              <a:t>, available here: </a:t>
            </a:r>
            <a:endParaRPr lang="en-US" sz="800" dirty="0" smtClean="0">
              <a:solidFill>
                <a:schemeClr val="tx1"/>
              </a:solidFill>
              <a:latin typeface="Franklin Gothic Book" pitchFamily="34" charset="0"/>
              <a:ea typeface="MS PGothic" pitchFamily="34" charset="-128"/>
              <a:cs typeface="Rockwell" pitchFamily="18" charset="0"/>
            </a:endParaRPr>
          </a:p>
          <a:p>
            <a:pPr marL="230187">
              <a:spcAft>
                <a:spcPts val="0"/>
              </a:spcAft>
              <a:tabLst>
                <a:tab pos="354965" algn="l"/>
              </a:tabLst>
              <a:defRPr/>
            </a:pPr>
            <a:r>
              <a:rPr lang="en-US" sz="800" dirty="0" smtClean="0">
                <a:solidFill>
                  <a:schemeClr val="tx1"/>
                </a:solidFill>
                <a:latin typeface="Franklin Gothic Book" pitchFamily="34" charset="0"/>
                <a:ea typeface="MS PGothic" pitchFamily="34" charset="-128"/>
                <a:cs typeface="Rockwell" pitchFamily="18" charset="0"/>
                <a:hlinkClick r:id="rId4"/>
              </a:rPr>
              <a:t>https</a:t>
            </a:r>
            <a:r>
              <a:rPr lang="en-US" sz="800" dirty="0">
                <a:solidFill>
                  <a:schemeClr val="tx1"/>
                </a:solidFill>
                <a:latin typeface="Franklin Gothic Book" pitchFamily="34" charset="0"/>
                <a:ea typeface="MS PGothic" pitchFamily="34" charset="-128"/>
                <a:cs typeface="Rockwell" pitchFamily="18" charset="0"/>
                <a:hlinkClick r:id="rId4"/>
              </a:rPr>
              <a:t>://</a:t>
            </a:r>
            <a:r>
              <a:rPr lang="en-US" sz="800" dirty="0" smtClean="0">
                <a:solidFill>
                  <a:schemeClr val="tx1"/>
                </a:solidFill>
                <a:latin typeface="Franklin Gothic Book" pitchFamily="34" charset="0"/>
                <a:ea typeface="MS PGothic" pitchFamily="34" charset="-128"/>
                <a:cs typeface="Rockwell" pitchFamily="18" charset="0"/>
                <a:hlinkClick r:id="rId4"/>
              </a:rPr>
              <a:t>bluecrossmafoundation.org/publication/updated-masshealth-basics-june-2016</a:t>
            </a:r>
            <a:r>
              <a:rPr lang="en-US" sz="800" dirty="0" smtClean="0">
                <a:solidFill>
                  <a:schemeClr val="tx1"/>
                </a:solidFill>
                <a:latin typeface="Franklin Gothic Book" pitchFamily="34" charset="0"/>
                <a:ea typeface="MS PGothic" pitchFamily="34" charset="-128"/>
                <a:cs typeface="Rockwell" pitchFamily="18" charset="0"/>
              </a:rPr>
              <a:t> </a:t>
            </a:r>
            <a:endParaRPr lang="en-US" sz="800" dirty="0">
              <a:solidFill>
                <a:schemeClr val="tx1"/>
              </a:solidFill>
              <a:latin typeface="Franklin Gothic Book" pitchFamily="34" charset="0"/>
              <a:ea typeface="MS PGothic" pitchFamily="34" charset="-128"/>
              <a:cs typeface="Rockwell" pitchFamily="18" charset="0"/>
            </a:endParaRPr>
          </a:p>
        </p:txBody>
      </p:sp>
      <p:sp>
        <p:nvSpPr>
          <p:cNvPr id="8" name="TextBox 7"/>
          <p:cNvSpPr txBox="1"/>
          <p:nvPr/>
        </p:nvSpPr>
        <p:spPr>
          <a:xfrm>
            <a:off x="2286000" y="2362200"/>
            <a:ext cx="4343400" cy="215444"/>
          </a:xfrm>
          <a:prstGeom prst="rect">
            <a:avLst/>
          </a:prstGeom>
          <a:noFill/>
        </p:spPr>
        <p:txBody>
          <a:bodyPr wrap="square" rtlCol="0">
            <a:spAutoFit/>
          </a:bodyPr>
          <a:lstStyle/>
          <a:p>
            <a:pPr algn="ctr"/>
            <a:r>
              <a:rPr lang="en-US" sz="800" b="1" dirty="0" smtClean="0">
                <a:solidFill>
                  <a:schemeClr val="bg2"/>
                </a:solidFill>
              </a:rPr>
              <a:t>ABOVE 400% FPL ELIGIBLE FOR UNSUBSIDIZED QUALIFIED HEALTH PLAN</a:t>
            </a:r>
            <a:endParaRPr lang="en-US" sz="800" b="1" dirty="0">
              <a:solidFill>
                <a:schemeClr val="bg2"/>
              </a:solidFill>
            </a:endParaRPr>
          </a:p>
        </p:txBody>
      </p:sp>
      <p:sp>
        <p:nvSpPr>
          <p:cNvPr id="3" name="TextBox 2"/>
          <p:cNvSpPr txBox="1"/>
          <p:nvPr/>
        </p:nvSpPr>
        <p:spPr>
          <a:xfrm>
            <a:off x="174637" y="1292981"/>
            <a:ext cx="8637588" cy="738664"/>
          </a:xfrm>
          <a:prstGeom prst="rect">
            <a:avLst/>
          </a:prstGeom>
          <a:noFill/>
        </p:spPr>
        <p:txBody>
          <a:bodyPr wrap="square" rtlCol="0">
            <a:spAutoFit/>
          </a:bodyPr>
          <a:lstStyle/>
          <a:p>
            <a:r>
              <a:rPr lang="en-US" sz="1400" b="1" i="1" dirty="0" err="1" smtClean="0">
                <a:solidFill>
                  <a:srgbClr val="DC8E28"/>
                </a:solidFill>
                <a:latin typeface="Rockwell"/>
                <a:ea typeface="MS PGothic" pitchFamily="34" charset="-128"/>
                <a:cs typeface="Rockwell" pitchFamily="18" charset="0"/>
                <a:sym typeface="Rockwell" pitchFamily="18" charset="0"/>
              </a:rPr>
              <a:t>MassHealth</a:t>
            </a:r>
            <a:r>
              <a:rPr lang="en-US" sz="1400" b="1" i="1" dirty="0" smtClean="0">
                <a:solidFill>
                  <a:srgbClr val="DC8E28"/>
                </a:solidFill>
                <a:latin typeface="Rockwell"/>
                <a:ea typeface="MS PGothic" pitchFamily="34" charset="-128"/>
                <a:cs typeface="Rockwell" pitchFamily="18" charset="0"/>
                <a:sym typeface="Rockwell" pitchFamily="18" charset="0"/>
              </a:rPr>
              <a:t> </a:t>
            </a:r>
            <a:r>
              <a:rPr lang="en-US" sz="1400" b="1" i="1" dirty="0">
                <a:solidFill>
                  <a:srgbClr val="DC8E28"/>
                </a:solidFill>
                <a:latin typeface="Rockwell"/>
                <a:ea typeface="MS PGothic" pitchFamily="34" charset="-128"/>
                <a:cs typeface="Rockwell" pitchFamily="18" charset="0"/>
                <a:sym typeface="Rockwell" pitchFamily="18" charset="0"/>
              </a:rPr>
              <a:t>and the Health Connector share an application and </a:t>
            </a:r>
            <a:r>
              <a:rPr lang="en-US" sz="1400" b="1" i="1" dirty="0" smtClean="0">
                <a:solidFill>
                  <a:srgbClr val="DC8E28"/>
                </a:solidFill>
                <a:latin typeface="Rockwell"/>
                <a:ea typeface="MS PGothic" pitchFamily="34" charset="-128"/>
                <a:cs typeface="Rockwell" pitchFamily="18" charset="0"/>
                <a:sym typeface="Rockwell" pitchFamily="18" charset="0"/>
              </a:rPr>
              <a:t>eligibility system, streamlining the application process. If </a:t>
            </a:r>
            <a:r>
              <a:rPr lang="en-US" sz="1400" b="1" i="1" dirty="0">
                <a:solidFill>
                  <a:srgbClr val="DC8E28"/>
                </a:solidFill>
                <a:latin typeface="Rockwell"/>
                <a:ea typeface="MS PGothic" pitchFamily="34" charset="-128"/>
                <a:cs typeface="Rockwell" pitchFamily="18" charset="0"/>
                <a:sym typeface="Rockwell" pitchFamily="18" charset="0"/>
              </a:rPr>
              <a:t>a member is not eligible for </a:t>
            </a:r>
            <a:r>
              <a:rPr lang="en-US" sz="1400" b="1" i="1" dirty="0" err="1">
                <a:solidFill>
                  <a:srgbClr val="DC8E28"/>
                </a:solidFill>
                <a:latin typeface="Rockwell"/>
                <a:ea typeface="MS PGothic" pitchFamily="34" charset="-128"/>
                <a:cs typeface="Rockwell" pitchFamily="18" charset="0"/>
                <a:sym typeface="Rockwell" pitchFamily="18" charset="0"/>
              </a:rPr>
              <a:t>MassHealth</a:t>
            </a:r>
            <a:r>
              <a:rPr lang="en-US" sz="1400" b="1" i="1" dirty="0">
                <a:solidFill>
                  <a:srgbClr val="DC8E28"/>
                </a:solidFill>
                <a:latin typeface="Rockwell"/>
                <a:ea typeface="MS PGothic" pitchFamily="34" charset="-128"/>
                <a:cs typeface="Rockwell" pitchFamily="18" charset="0"/>
                <a:sym typeface="Rockwell" pitchFamily="18" charset="0"/>
              </a:rPr>
              <a:t>, </a:t>
            </a:r>
            <a:r>
              <a:rPr lang="en-US" sz="1400" b="1" i="1" dirty="0" smtClean="0">
                <a:solidFill>
                  <a:srgbClr val="DC8E28"/>
                </a:solidFill>
                <a:latin typeface="Rockwell"/>
                <a:ea typeface="MS PGothic" pitchFamily="34" charset="-128"/>
                <a:cs typeface="Rockwell" pitchFamily="18" charset="0"/>
                <a:sym typeface="Rockwell" pitchFamily="18" charset="0"/>
              </a:rPr>
              <a:t>they may be found eligible </a:t>
            </a:r>
            <a:r>
              <a:rPr lang="en-US" sz="1400" b="1" i="1" dirty="0">
                <a:solidFill>
                  <a:srgbClr val="DC8E28"/>
                </a:solidFill>
                <a:latin typeface="Rockwell"/>
                <a:ea typeface="MS PGothic" pitchFamily="34" charset="-128"/>
                <a:cs typeface="Rockwell" pitchFamily="18" charset="0"/>
                <a:sym typeface="Rockwell" pitchFamily="18" charset="0"/>
              </a:rPr>
              <a:t>for a QHP through the Health </a:t>
            </a:r>
            <a:r>
              <a:rPr lang="en-US" sz="1400" b="1" i="1" dirty="0" smtClean="0">
                <a:solidFill>
                  <a:srgbClr val="DC8E28"/>
                </a:solidFill>
                <a:latin typeface="Rockwell"/>
                <a:ea typeface="MS PGothic" pitchFamily="34" charset="-128"/>
                <a:cs typeface="Rockwell" pitchFamily="18" charset="0"/>
                <a:sym typeface="Rockwell" pitchFamily="18" charset="0"/>
              </a:rPr>
              <a:t>Connector without having to submit an additional application.</a:t>
            </a:r>
            <a:endParaRPr lang="en-US" sz="1400" b="1" i="1" dirty="0">
              <a:solidFill>
                <a:srgbClr val="DC8E28"/>
              </a:solidFill>
              <a:latin typeface="Rockwell"/>
              <a:ea typeface="MS PGothic" pitchFamily="34" charset="-128"/>
              <a:cs typeface="Rockwell" pitchFamily="18" charset="0"/>
              <a:sym typeface="Rockwell" pitchFamily="18" charset="0"/>
            </a:endParaRPr>
          </a:p>
        </p:txBody>
      </p:sp>
    </p:spTree>
    <p:extLst>
      <p:ext uri="{BB962C8B-B14F-4D97-AF65-F5344CB8AC3E}">
        <p14:creationId xmlns:p14="http://schemas.microsoft.com/office/powerpoint/2010/main" val="1985833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71"/>
            <a:ext cx="7265988" cy="1014412"/>
          </a:xfrm>
        </p:spPr>
        <p:txBody>
          <a:bodyPr/>
          <a:lstStyle/>
          <a:p>
            <a:r>
              <a:rPr lang="en-US" dirty="0"/>
              <a:t>Why Isn’t My Constituent Eligible?</a:t>
            </a:r>
            <a:r>
              <a:rPr lang="en-US" dirty="0" smtClean="0">
                <a:solidFill>
                  <a:srgbClr val="FF0000"/>
                </a:solidFill>
              </a:rPr>
              <a:t> </a:t>
            </a:r>
            <a:r>
              <a:rPr lang="en-US" dirty="0" smtClean="0"/>
              <a:t/>
            </a:r>
            <a:br>
              <a:rPr lang="en-US" dirty="0" smtClean="0"/>
            </a:br>
            <a:endParaRPr lang="en-US" dirty="0"/>
          </a:p>
        </p:txBody>
      </p:sp>
      <p:sp>
        <p:nvSpPr>
          <p:cNvPr id="3" name="Content Placeholder 2"/>
          <p:cNvSpPr>
            <a:spLocks noGrp="1"/>
          </p:cNvSpPr>
          <p:nvPr>
            <p:ph idx="1"/>
          </p:nvPr>
        </p:nvSpPr>
        <p:spPr>
          <a:xfrm>
            <a:off x="904568" y="7239000"/>
            <a:ext cx="8229600" cy="4480560"/>
          </a:xfrm>
        </p:spPr>
        <p:txBody>
          <a:bodyPr/>
          <a:lstStyle/>
          <a:p>
            <a:r>
              <a:rPr lang="en-US" sz="1800" b="1" i="1" kern="1200" dirty="0">
                <a:solidFill>
                  <a:srgbClr val="DC8E28"/>
                </a:solidFill>
                <a:latin typeface="Rockwell"/>
                <a:ea typeface="MS PGothic" pitchFamily="34" charset="-128"/>
                <a:cs typeface="Rockwell" pitchFamily="18" charset="0"/>
              </a:rPr>
              <a:t>In conjunction with our Ombudsman </a:t>
            </a:r>
            <a:r>
              <a:rPr lang="en-US" sz="1800" b="1" i="1" kern="1200" dirty="0" smtClean="0">
                <a:solidFill>
                  <a:srgbClr val="DC8E28"/>
                </a:solidFill>
                <a:latin typeface="Rockwell"/>
                <a:ea typeface="MS PGothic" pitchFamily="34" charset="-128"/>
                <a:cs typeface="Rockwell" pitchFamily="18" charset="0"/>
              </a:rPr>
              <a:t>team </a:t>
            </a:r>
            <a:r>
              <a:rPr lang="en-US" sz="1800" b="1" i="1" kern="1200" dirty="0">
                <a:solidFill>
                  <a:srgbClr val="DC8E28"/>
                </a:solidFill>
                <a:latin typeface="Rockwell"/>
                <a:ea typeface="MS PGothic" pitchFamily="34" charset="-128"/>
                <a:cs typeface="Rockwell" pitchFamily="18" charset="0"/>
              </a:rPr>
              <a:t>Health Connector </a:t>
            </a:r>
            <a:r>
              <a:rPr lang="en-US" sz="1800" b="1" i="1" kern="1200" dirty="0" smtClean="0">
                <a:solidFill>
                  <a:srgbClr val="DC8E28"/>
                </a:solidFill>
                <a:latin typeface="Rockwell"/>
                <a:ea typeface="MS PGothic" pitchFamily="34" charset="-128"/>
                <a:cs typeface="Rockwell" pitchFamily="18" charset="0"/>
              </a:rPr>
              <a:t>staff work with Congressional and Legislative offices to resolve constituent inquires relative to previous, current and future enrollments in the Health Connector.</a:t>
            </a:r>
          </a:p>
          <a:p>
            <a:pPr>
              <a:buFont typeface="Arial" charset="0"/>
              <a:buChar char="•"/>
            </a:pPr>
            <a:endParaRPr lang="en-US" sz="1600" dirty="0" smtClean="0">
              <a:latin typeface="Franklin Gothic Book" charset="0"/>
              <a:ea typeface="Franklin Gothic Book" charset="0"/>
              <a:cs typeface="Franklin Gothic Book" charset="0"/>
            </a:endParaRPr>
          </a:p>
          <a:p>
            <a:pPr>
              <a:buFont typeface="Arial" charset="0"/>
              <a:buChar char="•"/>
            </a:pPr>
            <a:r>
              <a:rPr lang="en-US" sz="1600" dirty="0" smtClean="0">
                <a:latin typeface="Franklin Gothic Book" charset="0"/>
                <a:ea typeface="Franklin Gothic Book" charset="0"/>
                <a:cs typeface="Franklin Gothic Book" charset="0"/>
              </a:rPr>
              <a:t>Open </a:t>
            </a:r>
            <a:r>
              <a:rPr lang="en-US" sz="1600" dirty="0">
                <a:latin typeface="Franklin Gothic Book" charset="0"/>
                <a:ea typeface="Franklin Gothic Book" charset="0"/>
                <a:cs typeface="Franklin Gothic Book" charset="0"/>
              </a:rPr>
              <a:t>Enrollment 2018</a:t>
            </a:r>
          </a:p>
          <a:p>
            <a:pPr marL="804863" lvl="1" indent="-347663">
              <a:lnSpc>
                <a:spcPct val="114000"/>
              </a:lnSpc>
              <a:spcBef>
                <a:spcPts val="300"/>
              </a:spcBef>
              <a:spcAft>
                <a:spcPts val="300"/>
              </a:spcAft>
              <a:buFont typeface="Symbol" panose="05050102010706020507" pitchFamily="18" charset="2"/>
              <a:buChar char=""/>
              <a:tabLst>
                <a:tab pos="354965" algn="l"/>
              </a:tabLst>
              <a:defRPr/>
            </a:pPr>
            <a:r>
              <a:rPr lang="en-US" sz="1400" kern="1200" dirty="0">
                <a:solidFill>
                  <a:srgbClr val="5C5A5A"/>
                </a:solidFill>
                <a:latin typeface="Franklin Gothic Book" charset="0"/>
                <a:ea typeface="Franklin Gothic Book" charset="0"/>
                <a:cs typeface="Franklin Gothic Book" charset="0"/>
              </a:rPr>
              <a:t>The period in the year when you can enroll or change plans in a health insurance plan through the Health Connector Marketplace without a qualifying event</a:t>
            </a:r>
          </a:p>
          <a:p>
            <a:pPr marL="804863" lvl="1" indent="-347663">
              <a:lnSpc>
                <a:spcPct val="114000"/>
              </a:lnSpc>
              <a:spcBef>
                <a:spcPts val="300"/>
              </a:spcBef>
              <a:spcAft>
                <a:spcPts val="300"/>
              </a:spcAft>
              <a:buFont typeface="Symbol" panose="05050102010706020507" pitchFamily="18" charset="2"/>
              <a:buChar char=""/>
              <a:tabLst>
                <a:tab pos="354965" algn="l"/>
              </a:tabLst>
              <a:defRPr/>
            </a:pPr>
            <a:r>
              <a:rPr lang="en-US" sz="1400" kern="1200" dirty="0">
                <a:solidFill>
                  <a:srgbClr val="5C5A5A"/>
                </a:solidFill>
                <a:latin typeface="Franklin Gothic Book" charset="0"/>
                <a:ea typeface="Franklin Gothic Book" charset="0"/>
                <a:cs typeface="Franklin Gothic Book" charset="0"/>
              </a:rPr>
              <a:t>Open Enrollment for 2018 runs from </a:t>
            </a:r>
            <a:r>
              <a:rPr lang="en-US" sz="1400" b="1" kern="1200" dirty="0">
                <a:solidFill>
                  <a:srgbClr val="5C5A5A"/>
                </a:solidFill>
                <a:latin typeface="Franklin Gothic Book" charset="0"/>
                <a:ea typeface="Franklin Gothic Book" charset="0"/>
                <a:cs typeface="Franklin Gothic Book" charset="0"/>
              </a:rPr>
              <a:t>November 1, 2017 </a:t>
            </a:r>
            <a:r>
              <a:rPr lang="en-US" sz="1400" kern="1200" dirty="0">
                <a:solidFill>
                  <a:srgbClr val="5C5A5A"/>
                </a:solidFill>
                <a:latin typeface="Franklin Gothic Book" charset="0"/>
                <a:ea typeface="Franklin Gothic Book" charset="0"/>
                <a:cs typeface="Franklin Gothic Book" charset="0"/>
              </a:rPr>
              <a:t>to </a:t>
            </a:r>
            <a:r>
              <a:rPr lang="en-US" sz="1400" b="1" kern="1200" dirty="0">
                <a:solidFill>
                  <a:srgbClr val="5C5A5A"/>
                </a:solidFill>
                <a:latin typeface="Franklin Gothic Book" charset="0"/>
                <a:ea typeface="Franklin Gothic Book" charset="0"/>
                <a:cs typeface="Franklin Gothic Book" charset="0"/>
              </a:rPr>
              <a:t>January 23, 2018</a:t>
            </a:r>
          </a:p>
          <a:p>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33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59378878"/>
              </p:ext>
            </p:extLst>
          </p:nvPr>
        </p:nvGraphicFramePr>
        <p:xfrm>
          <a:off x="-1676400" y="8686800"/>
          <a:ext cx="3886199" cy="3749566"/>
        </p:xfrm>
        <a:graphic>
          <a:graphicData uri="http://schemas.openxmlformats.org/drawingml/2006/table">
            <a:tbl>
              <a:tblPr firstRow="1" bandRow="1">
                <a:tableStyleId>{5C22544A-7EE6-4342-B048-85BDC9FD1C3A}</a:tableStyleId>
              </a:tblPr>
              <a:tblGrid>
                <a:gridCol w="3886199"/>
              </a:tblGrid>
              <a:tr h="820218">
                <a:tc>
                  <a:txBody>
                    <a:bodyPr/>
                    <a:lstStyle/>
                    <a:p>
                      <a:pPr algn="ctr"/>
                      <a:r>
                        <a:rPr lang="en-US" dirty="0" smtClean="0"/>
                        <a:t>Eligibility Criteria for a Qualified Health Plan</a:t>
                      </a:r>
                      <a:endParaRPr lang="en-US" dirty="0"/>
                    </a:p>
                  </a:txBody>
                  <a:tcPr/>
                </a:tc>
              </a:tr>
              <a:tr h="11717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Franklin Gothic Book" panose="020B0503020102020204" pitchFamily="34" charset="0"/>
                        </a:rPr>
                        <a:t>Be a </a:t>
                      </a:r>
                      <a:r>
                        <a:rPr lang="en-US" sz="1800" b="1" dirty="0" smtClean="0">
                          <a:latin typeface="Franklin Gothic Book" panose="020B0503020102020204" pitchFamily="34" charset="0"/>
                        </a:rPr>
                        <a:t>resident</a:t>
                      </a:r>
                      <a:r>
                        <a:rPr lang="en-US" sz="1800" dirty="0" smtClean="0">
                          <a:latin typeface="Franklin Gothic Book" panose="020B0503020102020204" pitchFamily="34" charset="0"/>
                        </a:rPr>
                        <a:t> of Massachusetts</a:t>
                      </a:r>
                    </a:p>
                    <a:p>
                      <a:endParaRPr lang="en-US" dirty="0"/>
                    </a:p>
                  </a:txBody>
                  <a:tcPr/>
                </a:tc>
              </a:tr>
              <a:tr h="639131">
                <a:tc>
                  <a:txBody>
                    <a:bodyPr/>
                    <a:lstStyle/>
                    <a:p>
                      <a:r>
                        <a:rPr lang="en-US" sz="1800" kern="1200" dirty="0" smtClean="0">
                          <a:solidFill>
                            <a:schemeClr val="tx1"/>
                          </a:solidFill>
                          <a:latin typeface="Franklin Gothic Book" panose="020B0503020102020204" pitchFamily="34" charset="0"/>
                          <a:ea typeface="+mn-ea"/>
                          <a:cs typeface="+mn-cs"/>
                        </a:rPr>
                        <a:t>Be </a:t>
                      </a:r>
                      <a:r>
                        <a:rPr lang="en-US" sz="1800" b="1" kern="1200" dirty="0" smtClean="0">
                          <a:solidFill>
                            <a:schemeClr val="tx1"/>
                          </a:solidFill>
                          <a:latin typeface="Franklin Gothic Book" panose="020B0503020102020204" pitchFamily="34" charset="0"/>
                          <a:ea typeface="+mn-ea"/>
                          <a:cs typeface="+mn-cs"/>
                        </a:rPr>
                        <a:t>lawfully present </a:t>
                      </a:r>
                      <a:r>
                        <a:rPr lang="en-US" sz="1800" kern="1200" dirty="0" smtClean="0">
                          <a:solidFill>
                            <a:schemeClr val="tx1"/>
                          </a:solidFill>
                          <a:latin typeface="Franklin Gothic Book" panose="020B0503020102020204" pitchFamily="34" charset="0"/>
                          <a:ea typeface="+mn-ea"/>
                          <a:cs typeface="+mn-cs"/>
                        </a:rPr>
                        <a:t>in the US</a:t>
                      </a:r>
                      <a:endParaRPr lang="en-US" dirty="0"/>
                    </a:p>
                  </a:txBody>
                  <a:tcPr/>
                </a:tc>
              </a:tr>
              <a:tr h="11184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5C5A5A"/>
                          </a:solidFill>
                          <a:latin typeface="Franklin Gothic Book" pitchFamily="34" charset="0"/>
                          <a:ea typeface="MS PGothic" pitchFamily="34" charset="-128"/>
                          <a:cs typeface="Rockwell" pitchFamily="18" charset="0"/>
                        </a:rPr>
                        <a:t>Not be </a:t>
                      </a:r>
                      <a:r>
                        <a:rPr lang="en-US" sz="1800" b="1" dirty="0" smtClean="0">
                          <a:solidFill>
                            <a:srgbClr val="5C5A5A"/>
                          </a:solidFill>
                          <a:latin typeface="Franklin Gothic Book" pitchFamily="34" charset="0"/>
                          <a:ea typeface="MS PGothic" pitchFamily="34" charset="-128"/>
                          <a:cs typeface="Rockwell" pitchFamily="18" charset="0"/>
                        </a:rPr>
                        <a:t>incarcerated</a:t>
                      </a:r>
                    </a:p>
                    <a:p>
                      <a:endParaRPr lang="en-US" dirty="0"/>
                    </a:p>
                  </a:txBody>
                  <a:tcPr/>
                </a:tc>
              </a:tr>
            </a:tbl>
          </a:graphicData>
        </a:graphic>
      </p:graphicFrame>
      <p:sp>
        <p:nvSpPr>
          <p:cNvPr id="10" name="Rectangle 9"/>
          <p:cNvSpPr/>
          <p:nvPr/>
        </p:nvSpPr>
        <p:spPr>
          <a:xfrm>
            <a:off x="-4191000" y="9067800"/>
            <a:ext cx="6553200" cy="1149033"/>
          </a:xfrm>
          <a:prstGeom prst="rect">
            <a:avLst/>
          </a:prstGeom>
        </p:spPr>
        <p:txBody>
          <a:bodyPr wrap="square">
            <a:spAutoFit/>
          </a:bodyPr>
          <a:lstStyle/>
          <a:p>
            <a:pPr marL="285750" indent="-285750" eaLnBrk="0" hangingPunct="0">
              <a:spcBef>
                <a:spcPts val="800"/>
              </a:spcBef>
              <a:buClr>
                <a:srgbClr val="5C5A5A"/>
              </a:buClr>
              <a:buSzPct val="100000"/>
              <a:buFont typeface="Arial" panose="020B0604020202020204" pitchFamily="34" charset="0"/>
              <a:buChar char="•"/>
            </a:pPr>
            <a:r>
              <a:rPr lang="en-US" sz="1600" dirty="0">
                <a:solidFill>
                  <a:schemeClr val="tx1"/>
                </a:solidFill>
                <a:latin typeface="Franklin Gothic Book" charset="0"/>
                <a:ea typeface="Franklin Gothic Book" charset="0"/>
                <a:cs typeface="Franklin Gothic Book" charset="0"/>
                <a:sym typeface="Rockwell" pitchFamily="18" charset="0"/>
              </a:rPr>
              <a:t>Health Connector Coverage for new applicants always prospective </a:t>
            </a:r>
          </a:p>
          <a:p>
            <a:pPr marL="285750" indent="-285750" eaLnBrk="0" hangingPunct="0">
              <a:spcBef>
                <a:spcPts val="800"/>
              </a:spcBef>
              <a:buClr>
                <a:srgbClr val="5C5A5A"/>
              </a:buClr>
              <a:buSzPct val="100000"/>
              <a:buFont typeface="Arial" panose="020B0604020202020204" pitchFamily="34" charset="0"/>
              <a:buChar char="•"/>
            </a:pPr>
            <a:r>
              <a:rPr lang="en-US" sz="1600" dirty="0">
                <a:solidFill>
                  <a:schemeClr val="tx1"/>
                </a:solidFill>
                <a:latin typeface="Franklin Gothic Book" charset="0"/>
                <a:ea typeface="Franklin Gothic Book" charset="0"/>
                <a:cs typeface="Franklin Gothic Book" charset="0"/>
                <a:sym typeface="Rockwell" pitchFamily="18" charset="0"/>
              </a:rPr>
              <a:t>Applicants must apply, select a plan and make their first payment by the 23rd day of the month prior to when they want their coverage to </a:t>
            </a:r>
            <a:r>
              <a:rPr lang="en-US" sz="1400" dirty="0">
                <a:solidFill>
                  <a:srgbClr val="5C5A5A"/>
                </a:solidFill>
                <a:latin typeface="Franklin Gothic Book" charset="0"/>
                <a:ea typeface="Franklin Gothic Book" charset="0"/>
                <a:cs typeface="Franklin Gothic Book" charset="0"/>
              </a:rPr>
              <a:t>begin</a:t>
            </a:r>
          </a:p>
        </p:txBody>
      </p:sp>
      <p:sp>
        <p:nvSpPr>
          <p:cNvPr id="11" name="TextBox 10"/>
          <p:cNvSpPr txBox="1"/>
          <p:nvPr/>
        </p:nvSpPr>
        <p:spPr>
          <a:xfrm>
            <a:off x="228599" y="1371601"/>
            <a:ext cx="8204993" cy="584775"/>
          </a:xfrm>
          <a:prstGeom prst="rect">
            <a:avLst/>
          </a:prstGeom>
          <a:noFill/>
        </p:spPr>
        <p:txBody>
          <a:bodyPr wrap="square" rtlCol="0">
            <a:spAutoFit/>
          </a:bodyPr>
          <a:lstStyle/>
          <a:p>
            <a:pPr marL="285750" indent="-285750">
              <a:buFont typeface="Arial"/>
              <a:buChar char="•"/>
            </a:pPr>
            <a:r>
              <a:rPr lang="en-US" sz="1600" dirty="0">
                <a:solidFill>
                  <a:schemeClr val="tx1"/>
                </a:solidFill>
                <a:latin typeface="Franklin Gothic Book" panose="020B0503020102020204" pitchFamily="34" charset="0"/>
                <a:ea typeface="MS PGothic" pitchFamily="34" charset="-128"/>
                <a:cs typeface="Rockwell" pitchFamily="18" charset="0"/>
                <a:sym typeface="Rockwell" pitchFamily="18" charset="0"/>
              </a:rPr>
              <a:t>For an applicant </a:t>
            </a:r>
            <a:r>
              <a:rPr lang="en-US" sz="1600" dirty="0" smtClean="0">
                <a:solidFill>
                  <a:schemeClr val="tx1"/>
                </a:solidFill>
                <a:latin typeface="Franklin Gothic Book" panose="020B0503020102020204" pitchFamily="34" charset="0"/>
                <a:ea typeface="MS PGothic" pitchFamily="34" charset="-128"/>
                <a:cs typeface="Rockwell" pitchFamily="18" charset="0"/>
                <a:sym typeface="Rockwell" pitchFamily="18" charset="0"/>
              </a:rPr>
              <a:t>to be eligible for a individual/family</a:t>
            </a:r>
            <a:r>
              <a:rPr lang="en-US" sz="1600" dirty="0" smtClean="0">
                <a:solidFill>
                  <a:srgbClr val="FF0000"/>
                </a:solidFill>
                <a:latin typeface="Franklin Gothic Book" panose="020B0503020102020204" pitchFamily="34" charset="0"/>
                <a:ea typeface="MS PGothic" pitchFamily="34" charset="-128"/>
                <a:cs typeface="Rockwell" pitchFamily="18" charset="0"/>
                <a:sym typeface="Rockwell" pitchFamily="18" charset="0"/>
              </a:rPr>
              <a:t> </a:t>
            </a:r>
            <a:r>
              <a:rPr lang="en-US" sz="1600" dirty="0" smtClean="0">
                <a:solidFill>
                  <a:schemeClr val="tx1"/>
                </a:solidFill>
                <a:latin typeface="Franklin Gothic Book" panose="020B0503020102020204" pitchFamily="34" charset="0"/>
                <a:ea typeface="MS PGothic" pitchFamily="34" charset="-128"/>
                <a:cs typeface="Rockwell" pitchFamily="18" charset="0"/>
                <a:sym typeface="Rockwell" pitchFamily="18" charset="0"/>
              </a:rPr>
              <a:t>Qualified Health Plan (QHP) through the Health Connector they must:</a:t>
            </a:r>
            <a:endParaRPr lang="en-US" sz="1600" dirty="0">
              <a:solidFill>
                <a:schemeClr val="tx1"/>
              </a:solidFill>
              <a:latin typeface="Franklin Gothic Book" panose="020B0503020102020204" pitchFamily="34" charset="0"/>
              <a:ea typeface="MS PGothic" pitchFamily="34" charset="-128"/>
              <a:cs typeface="Rockwell" pitchFamily="18" charset="0"/>
              <a:sym typeface="Rockwell" pitchFamily="18" charset="0"/>
            </a:endParaRPr>
          </a:p>
        </p:txBody>
      </p:sp>
      <p:graphicFrame>
        <p:nvGraphicFramePr>
          <p:cNvPr id="5" name="Diagram 4"/>
          <p:cNvGraphicFramePr/>
          <p:nvPr>
            <p:extLst>
              <p:ext uri="{D42A27DB-BD31-4B8C-83A1-F6EECF244321}">
                <p14:modId xmlns:p14="http://schemas.microsoft.com/office/powerpoint/2010/main" val="641894434"/>
              </p:ext>
            </p:extLst>
          </p:nvPr>
        </p:nvGraphicFramePr>
        <p:xfrm>
          <a:off x="3352800" y="9153547"/>
          <a:ext cx="6408778" cy="3092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28600" y="3733800"/>
            <a:ext cx="8485188" cy="584775"/>
          </a:xfrm>
          <a:prstGeom prst="rect">
            <a:avLst/>
          </a:prstGeom>
        </p:spPr>
        <p:txBody>
          <a:bodyPr wrap="square">
            <a:spAutoFit/>
          </a:bodyPr>
          <a:lstStyle/>
          <a:p>
            <a:pPr marL="285750" indent="-285750">
              <a:buFont typeface="Arial"/>
              <a:buChar char="•"/>
            </a:pPr>
            <a:r>
              <a:rPr lang="en-US" sz="1600" dirty="0">
                <a:solidFill>
                  <a:schemeClr val="tx1"/>
                </a:solidFill>
                <a:latin typeface="Franklin Gothic Book" panose="020B0503020102020204" pitchFamily="34" charset="0"/>
                <a:ea typeface="MS PGothic" pitchFamily="34" charset="-128"/>
                <a:cs typeface="Rockwell" pitchFamily="18" charset="0"/>
                <a:sym typeface="Rockwell" pitchFamily="18" charset="0"/>
              </a:rPr>
              <a:t>For an </a:t>
            </a:r>
            <a:r>
              <a:rPr lang="en-US" sz="1600" dirty="0" smtClean="0">
                <a:solidFill>
                  <a:schemeClr val="tx1"/>
                </a:solidFill>
                <a:latin typeface="Franklin Gothic Book" panose="020B0503020102020204" pitchFamily="34" charset="0"/>
                <a:ea typeface="MS PGothic" pitchFamily="34" charset="-128"/>
                <a:cs typeface="Rockwell" pitchFamily="18" charset="0"/>
                <a:sym typeface="Rockwell" pitchFamily="18" charset="0"/>
              </a:rPr>
              <a:t>applicant to </a:t>
            </a:r>
            <a:r>
              <a:rPr lang="en-US" sz="1600" dirty="0">
                <a:solidFill>
                  <a:schemeClr val="tx1"/>
                </a:solidFill>
                <a:latin typeface="Franklin Gothic Book" panose="020B0503020102020204" pitchFamily="34" charset="0"/>
                <a:ea typeface="MS PGothic" pitchFamily="34" charset="-128"/>
                <a:cs typeface="Rockwell" pitchFamily="18" charset="0"/>
                <a:sym typeface="Rockwell" pitchFamily="18" charset="0"/>
              </a:rPr>
              <a:t>be eligible </a:t>
            </a:r>
            <a:r>
              <a:rPr lang="en-US" sz="1600" dirty="0" smtClean="0">
                <a:solidFill>
                  <a:schemeClr val="tx1"/>
                </a:solidFill>
                <a:latin typeface="Franklin Gothic Book" panose="020B0503020102020204" pitchFamily="34" charset="0"/>
                <a:ea typeface="MS PGothic" pitchFamily="34" charset="-128"/>
                <a:cs typeface="Rockwell" pitchFamily="18" charset="0"/>
                <a:sym typeface="Rockwell" pitchFamily="18" charset="0"/>
              </a:rPr>
              <a:t>to receive subsidies </a:t>
            </a:r>
            <a:r>
              <a:rPr lang="en-US" sz="1600" dirty="0">
                <a:solidFill>
                  <a:schemeClr val="tx1"/>
                </a:solidFill>
                <a:latin typeface="Franklin Gothic Book" panose="020B0503020102020204" pitchFamily="34" charset="0"/>
                <a:ea typeface="MS PGothic" pitchFamily="34" charset="-128"/>
                <a:cs typeface="Rockwell" pitchFamily="18" charset="0"/>
                <a:sym typeface="Rockwell" pitchFamily="18" charset="0"/>
              </a:rPr>
              <a:t>through the Health Connector they </a:t>
            </a:r>
            <a:r>
              <a:rPr lang="en-US" sz="1600" dirty="0" smtClean="0">
                <a:solidFill>
                  <a:schemeClr val="tx1"/>
                </a:solidFill>
                <a:latin typeface="Franklin Gothic Book" panose="020B0503020102020204" pitchFamily="34" charset="0"/>
                <a:ea typeface="MS PGothic" pitchFamily="34" charset="-128"/>
                <a:cs typeface="Rockwell" pitchFamily="18" charset="0"/>
                <a:sym typeface="Rockwell" pitchFamily="18" charset="0"/>
              </a:rPr>
              <a:t>must also be: </a:t>
            </a:r>
            <a:endParaRPr lang="en-US" sz="1600" dirty="0">
              <a:solidFill>
                <a:schemeClr val="tx1"/>
              </a:solidFill>
              <a:latin typeface="Franklin Gothic Book" panose="020B0503020102020204" pitchFamily="34" charset="0"/>
              <a:ea typeface="MS PGothic" pitchFamily="34" charset="-128"/>
              <a:cs typeface="Rockwell" pitchFamily="18" charset="0"/>
              <a:sym typeface="Rockwell" pitchFamily="18" charset="0"/>
            </a:endParaRPr>
          </a:p>
        </p:txBody>
      </p:sp>
      <p:graphicFrame>
        <p:nvGraphicFramePr>
          <p:cNvPr id="21" name="Diagram 20"/>
          <p:cNvGraphicFramePr/>
          <p:nvPr>
            <p:extLst>
              <p:ext uri="{D42A27DB-BD31-4B8C-83A1-F6EECF244321}">
                <p14:modId xmlns:p14="http://schemas.microsoft.com/office/powerpoint/2010/main" val="3162348481"/>
              </p:ext>
            </p:extLst>
          </p:nvPr>
        </p:nvGraphicFramePr>
        <p:xfrm>
          <a:off x="-1201562" y="8069580"/>
          <a:ext cx="6822721" cy="281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948519" y="7785109"/>
            <a:ext cx="8839200" cy="215444"/>
          </a:xfrm>
          <a:prstGeom prst="rect">
            <a:avLst/>
          </a:prstGeom>
          <a:noFill/>
        </p:spPr>
        <p:txBody>
          <a:bodyPr wrap="square" rtlCol="0">
            <a:spAutoFit/>
          </a:bodyPr>
          <a:lstStyle/>
          <a:p>
            <a:r>
              <a:rPr lang="en-US" sz="800" dirty="0">
                <a:solidFill>
                  <a:schemeClr val="tx1"/>
                </a:solidFill>
                <a:latin typeface="Franklin Gothic Book" panose="020B0503020102020204" pitchFamily="34" charset="0"/>
                <a:ea typeface="+mn-ea"/>
                <a:cs typeface="+mn-cs"/>
              </a:rPr>
              <a:t>*this includes </a:t>
            </a:r>
            <a:r>
              <a:rPr lang="en-US" sz="800" dirty="0" smtClean="0">
                <a:solidFill>
                  <a:schemeClr val="tx1"/>
                </a:solidFill>
                <a:latin typeface="Franklin Gothic Book" panose="020B0503020102020204" pitchFamily="34" charset="0"/>
                <a:ea typeface="+mn-ea"/>
                <a:cs typeface="+mn-cs"/>
              </a:rPr>
              <a:t>Medicare</a:t>
            </a:r>
            <a:r>
              <a:rPr lang="en-US" sz="800" dirty="0">
                <a:solidFill>
                  <a:schemeClr val="tx1"/>
                </a:solidFill>
                <a:latin typeface="Franklin Gothic Book" panose="020B0503020102020204" pitchFamily="34" charset="0"/>
                <a:ea typeface="+mn-ea"/>
                <a:cs typeface="+mn-cs"/>
              </a:rPr>
              <a:t>, </a:t>
            </a:r>
            <a:r>
              <a:rPr lang="en-US" sz="800" dirty="0" smtClean="0">
                <a:solidFill>
                  <a:schemeClr val="tx1"/>
                </a:solidFill>
                <a:latin typeface="Franklin Gothic Book" panose="020B0503020102020204" pitchFamily="34" charset="0"/>
                <a:ea typeface="+mn-ea"/>
                <a:cs typeface="+mn-cs"/>
              </a:rPr>
              <a:t>Medicaid </a:t>
            </a:r>
            <a:r>
              <a:rPr lang="en-US" sz="800" dirty="0">
                <a:solidFill>
                  <a:schemeClr val="tx1"/>
                </a:solidFill>
                <a:latin typeface="Franklin Gothic Book" panose="020B0503020102020204" pitchFamily="34" charset="0"/>
                <a:ea typeface="+mn-ea"/>
                <a:cs typeface="+mn-cs"/>
              </a:rPr>
              <a:t>and tri-care</a:t>
            </a:r>
          </a:p>
        </p:txBody>
      </p:sp>
      <p:pic>
        <p:nvPicPr>
          <p:cNvPr id="13" name="Picture 12"/>
          <p:cNvPicPr>
            <a:picLocks noChangeAspect="1"/>
          </p:cNvPicPr>
          <p:nvPr/>
        </p:nvPicPr>
        <p:blipFill rotWithShape="1">
          <a:blip r:embed="rId13"/>
          <a:srcRect r="1201"/>
          <a:stretch/>
        </p:blipFill>
        <p:spPr>
          <a:xfrm>
            <a:off x="5535638" y="7730410"/>
            <a:ext cx="3586399" cy="1516601"/>
          </a:xfrm>
          <a:prstGeom prst="rect">
            <a:avLst/>
          </a:prstGeom>
        </p:spPr>
      </p:pic>
      <p:graphicFrame>
        <p:nvGraphicFramePr>
          <p:cNvPr id="15" name="Content Placeholder 7"/>
          <p:cNvGraphicFramePr>
            <a:graphicFrameLocks/>
          </p:cNvGraphicFramePr>
          <p:nvPr>
            <p:extLst>
              <p:ext uri="{D42A27DB-BD31-4B8C-83A1-F6EECF244321}">
                <p14:modId xmlns:p14="http://schemas.microsoft.com/office/powerpoint/2010/main" val="1803114344"/>
              </p:ext>
            </p:extLst>
          </p:nvPr>
        </p:nvGraphicFramePr>
        <p:xfrm>
          <a:off x="563312" y="4292845"/>
          <a:ext cx="7870281" cy="2525116"/>
        </p:xfrm>
        <a:graphic>
          <a:graphicData uri="http://schemas.openxmlformats.org/drawingml/2006/table">
            <a:tbl>
              <a:tblPr firstRow="1" bandRow="1">
                <a:tableStyleId>{69012ECD-51FC-41F1-AA8D-1B2483CD663E}</a:tableStyleId>
              </a:tblPr>
              <a:tblGrid>
                <a:gridCol w="2305641"/>
                <a:gridCol w="5564640"/>
              </a:tblGrid>
              <a:tr h="263149">
                <a:tc>
                  <a:txBody>
                    <a:bodyPr/>
                    <a:lstStyle/>
                    <a:p>
                      <a:pPr algn="ctr"/>
                      <a:r>
                        <a:rPr lang="en-US" sz="1200" dirty="0" smtClean="0">
                          <a:latin typeface="Franklin Gothic Book" panose="020B0503020102020204" pitchFamily="34" charset="0"/>
                        </a:rPr>
                        <a:t>Eligibility Criteria</a:t>
                      </a:r>
                      <a:endParaRPr lang="en-US" sz="1200" dirty="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Franklin Gothic Book" panose="020B0503020102020204" pitchFamily="34" charset="0"/>
                        </a:rPr>
                        <a:t>Definition/Notes</a:t>
                      </a:r>
                      <a:endParaRPr lang="en-US" sz="1200" dirty="0">
                        <a:solidFill>
                          <a:schemeClr val="tx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0155">
                <a:tc>
                  <a:txBody>
                    <a:bodyPr/>
                    <a:lstStyle/>
                    <a:p>
                      <a:pPr algn="l"/>
                      <a:r>
                        <a:rPr lang="en-US" sz="1100" dirty="0" smtClean="0">
                          <a:latin typeface="Franklin Gothic Book" panose="020B0503020102020204" pitchFamily="34" charset="0"/>
                        </a:rPr>
                        <a:t>Not eligible for </a:t>
                      </a:r>
                      <a:r>
                        <a:rPr lang="en-US" sz="1100" b="1" dirty="0" smtClean="0">
                          <a:latin typeface="Franklin Gothic Book" panose="020B0503020102020204" pitchFamily="34" charset="0"/>
                        </a:rPr>
                        <a:t>public </a:t>
                      </a:r>
                      <a:br>
                        <a:rPr lang="en-US" sz="1100" b="1" dirty="0" smtClean="0">
                          <a:latin typeface="Franklin Gothic Book" panose="020B0503020102020204" pitchFamily="34" charset="0"/>
                        </a:rPr>
                      </a:br>
                      <a:r>
                        <a:rPr lang="en-US" sz="1100" b="1" dirty="0" smtClean="0">
                          <a:latin typeface="Franklin Gothic Book" panose="020B0503020102020204" pitchFamily="34" charset="0"/>
                        </a:rPr>
                        <a:t>Minimum Essential</a:t>
                      </a:r>
                      <a:r>
                        <a:rPr lang="en-US" sz="1100" b="1" baseline="0" dirty="0" smtClean="0">
                          <a:latin typeface="Franklin Gothic Book" panose="020B0503020102020204" pitchFamily="34" charset="0"/>
                        </a:rPr>
                        <a:t> </a:t>
                      </a:r>
                      <a:r>
                        <a:rPr lang="en-US" sz="1100" b="1" dirty="0" smtClean="0">
                          <a:latin typeface="Franklin Gothic Book" panose="020B0503020102020204" pitchFamily="34" charset="0"/>
                        </a:rPr>
                        <a:t>Coverage</a:t>
                      </a:r>
                      <a:r>
                        <a:rPr lang="en-US" sz="1100" b="1" baseline="0" dirty="0" smtClean="0">
                          <a:latin typeface="Franklin Gothic Book" panose="020B0503020102020204" pitchFamily="34" charset="0"/>
                        </a:rPr>
                        <a:t> (MEC)</a:t>
                      </a:r>
                      <a:endParaRPr lang="en-US" sz="1100" b="1" dirty="0" smtClean="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i="1" dirty="0" smtClean="0">
                          <a:latin typeface="Franklin Gothic Book" panose="020B0503020102020204" pitchFamily="34" charset="0"/>
                        </a:rPr>
                        <a:t>Public MEC </a:t>
                      </a:r>
                      <a:r>
                        <a:rPr lang="en-US" sz="1100" dirty="0" smtClean="0">
                          <a:latin typeface="Franklin Gothic Book" panose="020B0503020102020204" pitchFamily="34" charset="0"/>
                        </a:rPr>
                        <a:t>includes</a:t>
                      </a:r>
                      <a:r>
                        <a:rPr lang="en-US" sz="1100" baseline="0" dirty="0" smtClean="0">
                          <a:latin typeface="Franklin Gothic Book" panose="020B0503020102020204" pitchFamily="34" charset="0"/>
                        </a:rPr>
                        <a:t>:</a:t>
                      </a:r>
                    </a:p>
                    <a:p>
                      <a:pPr marL="285750" indent="-285750" algn="l">
                        <a:buFont typeface="Arial" panose="020B0604020202020204" pitchFamily="34" charset="0"/>
                        <a:buChar char="•"/>
                      </a:pPr>
                      <a:r>
                        <a:rPr lang="en-US" sz="1100" baseline="0" dirty="0" smtClean="0">
                          <a:latin typeface="Franklin Gothic Book" panose="020B0503020102020204" pitchFamily="34" charset="0"/>
                        </a:rPr>
                        <a:t>Eligibility for Medicaid, Medicare, Peace Corps and TRICARE</a:t>
                      </a:r>
                    </a:p>
                    <a:p>
                      <a:pPr marL="285750" indent="-285750" algn="l">
                        <a:buFont typeface="Arial" panose="020B0604020202020204" pitchFamily="34" charset="0"/>
                        <a:buChar char="•"/>
                      </a:pPr>
                      <a:r>
                        <a:rPr lang="en-US" sz="1100" baseline="0" dirty="0" smtClean="0">
                          <a:latin typeface="Franklin Gothic Book" panose="020B0503020102020204" pitchFamily="34" charset="0"/>
                        </a:rPr>
                        <a:t>Enrollment in VA coverage or individual market coverage</a:t>
                      </a:r>
                      <a:endParaRPr lang="en-US" sz="1100" dirty="0" smtClean="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0155">
                <a:tc>
                  <a:txBody>
                    <a:bodyPr/>
                    <a:lstStyle/>
                    <a:p>
                      <a:pPr marL="0" algn="l" defTabSz="457200" rtl="0" eaLnBrk="1" latinLnBrk="0" hangingPunct="1"/>
                      <a:r>
                        <a:rPr lang="en-US" sz="1100" kern="1200" dirty="0" smtClean="0">
                          <a:solidFill>
                            <a:schemeClr val="tx1"/>
                          </a:solidFill>
                          <a:latin typeface="Franklin Gothic Book" panose="020B0503020102020204" pitchFamily="34" charset="0"/>
                          <a:ea typeface="+mn-ea"/>
                          <a:cs typeface="+mn-cs"/>
                        </a:rPr>
                        <a:t>Not</a:t>
                      </a:r>
                      <a:r>
                        <a:rPr lang="en-US" sz="1100" kern="1200" baseline="0" dirty="0" smtClean="0">
                          <a:solidFill>
                            <a:schemeClr val="tx1"/>
                          </a:solidFill>
                          <a:latin typeface="Franklin Gothic Book" panose="020B0503020102020204" pitchFamily="34" charset="0"/>
                          <a:ea typeface="+mn-ea"/>
                          <a:cs typeface="+mn-cs"/>
                        </a:rPr>
                        <a:t> eligible for affordable, minimum value </a:t>
                      </a:r>
                      <a:r>
                        <a:rPr lang="en-US" sz="1100" b="1" kern="1200" baseline="0" dirty="0" smtClean="0">
                          <a:solidFill>
                            <a:schemeClr val="tx1"/>
                          </a:solidFill>
                          <a:latin typeface="Franklin Gothic Book" panose="020B0503020102020204" pitchFamily="34" charset="0"/>
                          <a:ea typeface="+mn-ea"/>
                          <a:cs typeface="+mn-cs"/>
                        </a:rPr>
                        <a:t>Employer-Sponsored Insurance (ESI)</a:t>
                      </a:r>
                      <a:endParaRPr lang="en-US" sz="1100" b="1" kern="1200" dirty="0" smtClean="0">
                        <a:solidFill>
                          <a:schemeClr val="tx1"/>
                        </a:solidFill>
                        <a:latin typeface="Franklin Gothic Book" panose="020B05030201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100" b="0" i="1" kern="1200" dirty="0" smtClean="0">
                          <a:solidFill>
                            <a:schemeClr val="tx1"/>
                          </a:solidFill>
                          <a:latin typeface="Franklin Gothic Book" panose="020B0503020102020204" pitchFamily="34" charset="0"/>
                          <a:ea typeface="+mn-ea"/>
                          <a:cs typeface="+mn-cs"/>
                        </a:rPr>
                        <a:t>ESI</a:t>
                      </a:r>
                      <a:r>
                        <a:rPr lang="en-US" sz="1100" b="0" i="1" kern="1200" baseline="0" dirty="0" smtClean="0">
                          <a:solidFill>
                            <a:schemeClr val="tx1"/>
                          </a:solidFill>
                          <a:latin typeface="Franklin Gothic Book" panose="020B0503020102020204" pitchFamily="34" charset="0"/>
                          <a:ea typeface="+mn-ea"/>
                          <a:cs typeface="+mn-cs"/>
                        </a:rPr>
                        <a:t> </a:t>
                      </a:r>
                      <a:r>
                        <a:rPr lang="en-US" sz="1100" b="0" i="0" kern="1200" baseline="0" dirty="0" smtClean="0">
                          <a:solidFill>
                            <a:schemeClr val="tx1"/>
                          </a:solidFill>
                          <a:latin typeface="Franklin Gothic Book" panose="020B0503020102020204" pitchFamily="34" charset="0"/>
                          <a:ea typeface="+mn-ea"/>
                          <a:cs typeface="+mn-cs"/>
                        </a:rPr>
                        <a:t>meets both minimum value and affordability standards if:</a:t>
                      </a:r>
                    </a:p>
                    <a:p>
                      <a:pPr marL="285750" indent="-285750" algn="l" defTabSz="457200" rtl="0" eaLnBrk="1" latinLnBrk="0" hangingPunct="1">
                        <a:buFont typeface="Arial" panose="020B0604020202020204" pitchFamily="34" charset="0"/>
                        <a:buChar char="•"/>
                      </a:pPr>
                      <a:r>
                        <a:rPr lang="en-US" sz="1100" b="0" i="0" kern="1200" baseline="0" dirty="0" smtClean="0">
                          <a:solidFill>
                            <a:schemeClr val="tx1"/>
                          </a:solidFill>
                          <a:latin typeface="Franklin Gothic Book" panose="020B0503020102020204" pitchFamily="34" charset="0"/>
                          <a:ea typeface="+mn-ea"/>
                          <a:cs typeface="+mn-cs"/>
                        </a:rPr>
                        <a:t>The plan has an actuarial value of at least 60%</a:t>
                      </a:r>
                    </a:p>
                    <a:p>
                      <a:pPr marL="285750" indent="-285750" algn="l" defTabSz="457200" rtl="0" eaLnBrk="1" latinLnBrk="0" hangingPunct="1">
                        <a:buFont typeface="Arial" panose="020B0604020202020204" pitchFamily="34" charset="0"/>
                        <a:buChar char="•"/>
                      </a:pPr>
                      <a:r>
                        <a:rPr lang="en-US" sz="1100" b="0" i="0" kern="1200" baseline="0" dirty="0" smtClean="0">
                          <a:solidFill>
                            <a:schemeClr val="tx1"/>
                          </a:solidFill>
                          <a:latin typeface="Franklin Gothic Book" panose="020B0503020102020204" pitchFamily="34" charset="0"/>
                          <a:ea typeface="+mn-ea"/>
                          <a:cs typeface="+mn-cs"/>
                        </a:rPr>
                        <a:t>Self-only coverage costs less than 9.56% of household income in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0155">
                <a:tc>
                  <a:txBody>
                    <a:bodyPr/>
                    <a:lstStyle/>
                    <a:p>
                      <a:pPr marL="0" indent="0" algn="l" eaLnBrk="0" hangingPunct="0">
                        <a:lnSpc>
                          <a:spcPct val="100000"/>
                        </a:lnSpc>
                        <a:spcBef>
                          <a:spcPts val="0"/>
                        </a:spcBef>
                        <a:spcAft>
                          <a:spcPts val="0"/>
                        </a:spcAft>
                        <a:buClr>
                          <a:srgbClr val="5C5A5A"/>
                        </a:buClr>
                        <a:buSzPct val="100000"/>
                        <a:buFont typeface="Symbol" pitchFamily="18" charset="2"/>
                        <a:buNone/>
                        <a:defRPr/>
                      </a:pPr>
                      <a:r>
                        <a:rPr lang="en-US" sz="1100" b="1" dirty="0" smtClean="0">
                          <a:solidFill>
                            <a:srgbClr val="5C5A5A"/>
                          </a:solidFill>
                          <a:latin typeface="Franklin Gothic Book" pitchFamily="34" charset="0"/>
                          <a:ea typeface="MS PGothic" pitchFamily="34" charset="-128"/>
                          <a:cs typeface="Rockwell" pitchFamily="18" charset="0"/>
                        </a:rPr>
                        <a:t>Income</a:t>
                      </a:r>
                      <a:r>
                        <a:rPr lang="en-US" sz="1100" dirty="0" smtClean="0">
                          <a:solidFill>
                            <a:srgbClr val="5C5A5A"/>
                          </a:solidFill>
                          <a:latin typeface="Franklin Gothic Book" pitchFamily="34" charset="0"/>
                          <a:ea typeface="MS PGothic" pitchFamily="34" charset="-128"/>
                          <a:cs typeface="Rockwell" pitchFamily="18" charset="0"/>
                        </a:rPr>
                        <a:t> under</a:t>
                      </a:r>
                      <a:r>
                        <a:rPr lang="en-US" sz="1100" baseline="0" dirty="0" smtClean="0">
                          <a:solidFill>
                            <a:srgbClr val="5C5A5A"/>
                          </a:solidFill>
                          <a:latin typeface="Franklin Gothic Book" pitchFamily="34" charset="0"/>
                          <a:ea typeface="MS PGothic" pitchFamily="34" charset="-128"/>
                          <a:cs typeface="Rockwell" pitchFamily="18" charset="0"/>
                        </a:rPr>
                        <a:t> 400% FPL (APTC only) or under 300% (</a:t>
                      </a:r>
                      <a:r>
                        <a:rPr lang="en-US" sz="1100" baseline="0" dirty="0" err="1" smtClean="0">
                          <a:solidFill>
                            <a:srgbClr val="5C5A5A"/>
                          </a:solidFill>
                          <a:latin typeface="Franklin Gothic Book" pitchFamily="34" charset="0"/>
                          <a:ea typeface="MS PGothic" pitchFamily="34" charset="-128"/>
                          <a:cs typeface="Rockwell" pitchFamily="18" charset="0"/>
                        </a:rPr>
                        <a:t>ConnectorCare</a:t>
                      </a:r>
                      <a:r>
                        <a:rPr lang="en-US" sz="1100" baseline="0" dirty="0" smtClean="0">
                          <a:solidFill>
                            <a:srgbClr val="5C5A5A"/>
                          </a:solidFill>
                          <a:latin typeface="Franklin Gothic Book" pitchFamily="34" charset="0"/>
                          <a:ea typeface="MS PGothic" pitchFamily="34" charset="-128"/>
                          <a:cs typeface="Rockwell" pitchFamily="18" charset="0"/>
                        </a:rPr>
                        <a:t>)</a:t>
                      </a:r>
                      <a:endParaRPr lang="en-US" sz="1100" b="1" dirty="0" smtClean="0">
                        <a:solidFill>
                          <a:srgbClr val="5C5A5A"/>
                        </a:solidFill>
                        <a:latin typeface="Franklin Gothic Book" pitchFamily="34" charset="0"/>
                        <a:ea typeface="MS PGothic" pitchFamily="34" charset="-128"/>
                        <a:cs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latin typeface="Franklin Gothic Book" panose="020B0503020102020204" pitchFamily="34" charset="0"/>
                          <a:ea typeface="+mn-ea"/>
                          <a:cs typeface="+mn-cs"/>
                        </a:rPr>
                        <a:t>Modified Adjusted Gross Income (MAGI)</a:t>
                      </a:r>
                      <a:r>
                        <a:rPr lang="en-US" sz="1100" i="0" kern="1200" dirty="0" smtClean="0">
                          <a:solidFill>
                            <a:schemeClr val="tx1"/>
                          </a:solidFill>
                          <a:latin typeface="Franklin Gothic Book" panose="020B0503020102020204" pitchFamily="34" charset="0"/>
                          <a:ea typeface="+mn-ea"/>
                          <a:cs typeface="+mn-cs"/>
                        </a:rPr>
                        <a:t> for the tax household</a:t>
                      </a:r>
                      <a:r>
                        <a:rPr lang="en-US" sz="1100" i="0" kern="1200" baseline="0" dirty="0" smtClean="0">
                          <a:solidFill>
                            <a:schemeClr val="tx1"/>
                          </a:solidFill>
                          <a:latin typeface="Franklin Gothic Book" panose="020B0503020102020204" pitchFamily="34" charset="0"/>
                          <a:ea typeface="+mn-ea"/>
                          <a:cs typeface="+mn-cs"/>
                        </a:rPr>
                        <a:t> is less than the federal poverty standard for the household’s size</a:t>
                      </a:r>
                      <a:endParaRPr lang="en-US" sz="1100" kern="1200" dirty="0" smtClean="0">
                        <a:solidFill>
                          <a:schemeClr val="tx1"/>
                        </a:solidFill>
                        <a:latin typeface="Franklin Gothic Book" panose="020B05030201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716">
                <a:tc>
                  <a:txBody>
                    <a:bodyPr/>
                    <a:lstStyle/>
                    <a:p>
                      <a:pPr marL="0" marR="0" indent="0" algn="l" defTabSz="457200" rtl="0" eaLnBrk="0" fontAlgn="auto" latinLnBrk="0" hangingPunct="0">
                        <a:lnSpc>
                          <a:spcPts val="2500"/>
                        </a:lnSpc>
                        <a:spcBef>
                          <a:spcPts val="400"/>
                        </a:spcBef>
                        <a:spcAft>
                          <a:spcPts val="400"/>
                        </a:spcAft>
                        <a:buClr>
                          <a:srgbClr val="5C5A5A"/>
                        </a:buClr>
                        <a:buSzPct val="100000"/>
                        <a:buFont typeface="Symbol" pitchFamily="18" charset="2"/>
                        <a:buNone/>
                        <a:tabLst/>
                        <a:defRPr/>
                      </a:pPr>
                      <a:r>
                        <a:rPr lang="en-US" sz="1100" b="1" dirty="0" smtClean="0">
                          <a:solidFill>
                            <a:srgbClr val="5C5A5A"/>
                          </a:solidFill>
                          <a:latin typeface="Franklin Gothic Book" pitchFamily="34" charset="0"/>
                          <a:ea typeface="MS PGothic" pitchFamily="34" charset="-128"/>
                          <a:cs typeface="Rockwell" pitchFamily="18" charset="0"/>
                        </a:rPr>
                        <a:t>American Indian or Alaska</a:t>
                      </a:r>
                      <a:r>
                        <a:rPr lang="en-US" sz="1100" b="1" baseline="0" dirty="0" smtClean="0">
                          <a:solidFill>
                            <a:srgbClr val="5C5A5A"/>
                          </a:solidFill>
                          <a:latin typeface="Franklin Gothic Book" pitchFamily="34" charset="0"/>
                          <a:ea typeface="MS PGothic" pitchFamily="34" charset="-128"/>
                          <a:cs typeface="Rockwell" pitchFamily="18" charset="0"/>
                        </a:rPr>
                        <a:t> Native</a:t>
                      </a:r>
                      <a:endParaRPr lang="en-US" sz="1100" b="1" dirty="0" smtClean="0">
                        <a:solidFill>
                          <a:srgbClr val="5C5A5A"/>
                        </a:solidFill>
                        <a:latin typeface="Franklin Gothic Book" pitchFamily="34" charset="0"/>
                        <a:ea typeface="MS PGothic" pitchFamily="34" charset="-128"/>
                        <a:cs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latin typeface="Franklin Gothic Book" panose="020B0503020102020204" pitchFamily="34" charset="0"/>
                          <a:ea typeface="+mn-ea"/>
                          <a:cs typeface="+mn-cs"/>
                        </a:rPr>
                        <a:t>Indian</a:t>
                      </a:r>
                      <a:r>
                        <a:rPr lang="en-US" sz="1000" kern="1200" dirty="0" smtClean="0">
                          <a:solidFill>
                            <a:schemeClr val="tx1"/>
                          </a:solidFill>
                          <a:latin typeface="Franklin Gothic Book" panose="020B0503020102020204" pitchFamily="34" charset="0"/>
                          <a:ea typeface="+mn-ea"/>
                          <a:cs typeface="+mn-cs"/>
                        </a:rPr>
                        <a:t> is defined</a:t>
                      </a:r>
                      <a:r>
                        <a:rPr lang="en-US" sz="1000" kern="1200" baseline="0" dirty="0" smtClean="0">
                          <a:solidFill>
                            <a:schemeClr val="tx1"/>
                          </a:solidFill>
                          <a:latin typeface="Franklin Gothic Book" panose="020B0503020102020204" pitchFamily="34" charset="0"/>
                          <a:ea typeface="+mn-ea"/>
                          <a:cs typeface="+mn-cs"/>
                        </a:rPr>
                        <a:t> in Section 4(d) of the Indian Self-Determination and Education Assistance Act. </a:t>
                      </a:r>
                      <a:endParaRPr lang="en-US" sz="1000" kern="1200" dirty="0" smtClean="0">
                        <a:solidFill>
                          <a:schemeClr val="tx1"/>
                        </a:solidFill>
                        <a:latin typeface="Franklin Gothic Book" panose="020B05030201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Content Placeholder 7"/>
          <p:cNvGraphicFramePr>
            <a:graphicFrameLocks/>
          </p:cNvGraphicFramePr>
          <p:nvPr>
            <p:extLst>
              <p:ext uri="{D42A27DB-BD31-4B8C-83A1-F6EECF244321}">
                <p14:modId xmlns:p14="http://schemas.microsoft.com/office/powerpoint/2010/main" val="2139119463"/>
              </p:ext>
            </p:extLst>
          </p:nvPr>
        </p:nvGraphicFramePr>
        <p:xfrm>
          <a:off x="563312" y="1900808"/>
          <a:ext cx="7870279" cy="1832993"/>
        </p:xfrm>
        <a:graphic>
          <a:graphicData uri="http://schemas.openxmlformats.org/drawingml/2006/table">
            <a:tbl>
              <a:tblPr firstRow="1" bandRow="1">
                <a:tableStyleId>{69012ECD-51FC-41F1-AA8D-1B2483CD663E}</a:tableStyleId>
              </a:tblPr>
              <a:tblGrid>
                <a:gridCol w="1856235"/>
                <a:gridCol w="6014044"/>
              </a:tblGrid>
              <a:tr h="364024">
                <a:tc>
                  <a:txBody>
                    <a:bodyPr/>
                    <a:lstStyle/>
                    <a:p>
                      <a:pPr algn="ctr"/>
                      <a:r>
                        <a:rPr lang="en-US" sz="1200" dirty="0" smtClean="0">
                          <a:latin typeface="Franklin Gothic Book" panose="020B0503020102020204" pitchFamily="34" charset="0"/>
                        </a:rPr>
                        <a:t>Eligibility Criteria</a:t>
                      </a:r>
                      <a:endParaRPr lang="en-US" sz="1200" dirty="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Franklin Gothic Book" panose="020B0503020102020204" pitchFamily="34" charset="0"/>
                        </a:rPr>
                        <a:t>Definition/Notes</a:t>
                      </a:r>
                      <a:endParaRPr lang="en-US" sz="1200" dirty="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362">
                <a:tc>
                  <a:txBody>
                    <a:bodyPr/>
                    <a:lstStyle/>
                    <a:p>
                      <a:pPr algn="l"/>
                      <a:r>
                        <a:rPr lang="en-US" sz="1000" dirty="0" smtClean="0">
                          <a:latin typeface="Franklin Gothic Book" panose="020B0503020102020204" pitchFamily="34" charset="0"/>
                        </a:rPr>
                        <a:t>Be a </a:t>
                      </a:r>
                      <a:r>
                        <a:rPr lang="en-US" sz="1000" b="1" dirty="0" smtClean="0">
                          <a:latin typeface="Franklin Gothic Book" panose="020B0503020102020204" pitchFamily="34" charset="0"/>
                        </a:rPr>
                        <a:t>resident</a:t>
                      </a:r>
                      <a:r>
                        <a:rPr lang="en-US" sz="1000" dirty="0" smtClean="0">
                          <a:latin typeface="Franklin Gothic Book" panose="020B0503020102020204" pitchFamily="34" charset="0"/>
                        </a:rPr>
                        <a:t> of Massachusetts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i="1" dirty="0" smtClean="0">
                          <a:latin typeface="Franklin Gothic Book" panose="020B0503020102020204" pitchFamily="34" charset="0"/>
                        </a:rPr>
                        <a:t>Resident</a:t>
                      </a:r>
                      <a:r>
                        <a:rPr lang="en-US" sz="1000" dirty="0" smtClean="0">
                          <a:latin typeface="Franklin Gothic Book" panose="020B0503020102020204" pitchFamily="34" charset="0"/>
                        </a:rPr>
                        <a:t> is defined as having an intent to reside in Massachusetts, or someone who is the dependent of a tax filer who intends to reside in Massachusetts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638">
                <a:tc>
                  <a:txBody>
                    <a:bodyPr/>
                    <a:lstStyle/>
                    <a:p>
                      <a:pPr marL="0" algn="l" defTabSz="457200" rtl="0" eaLnBrk="1" latinLnBrk="0" hangingPunct="1"/>
                      <a:r>
                        <a:rPr lang="en-US" sz="1000" kern="1200" dirty="0" smtClean="0">
                          <a:solidFill>
                            <a:schemeClr val="tx1"/>
                          </a:solidFill>
                          <a:latin typeface="Franklin Gothic Book" panose="020B0503020102020204" pitchFamily="34" charset="0"/>
                          <a:ea typeface="+mn-ea"/>
                          <a:cs typeface="+mn-cs"/>
                        </a:rPr>
                        <a:t>Be </a:t>
                      </a:r>
                      <a:r>
                        <a:rPr lang="en-US" sz="1000" b="1" kern="1200" dirty="0" smtClean="0">
                          <a:solidFill>
                            <a:schemeClr val="tx1"/>
                          </a:solidFill>
                          <a:latin typeface="Franklin Gothic Book" panose="020B0503020102020204" pitchFamily="34" charset="0"/>
                          <a:ea typeface="+mn-ea"/>
                          <a:cs typeface="+mn-cs"/>
                        </a:rPr>
                        <a:t>lawfully present </a:t>
                      </a:r>
                      <a:r>
                        <a:rPr lang="en-US" sz="1000" kern="1200" dirty="0" smtClean="0">
                          <a:solidFill>
                            <a:schemeClr val="tx1"/>
                          </a:solidFill>
                          <a:latin typeface="Franklin Gothic Book" panose="020B0503020102020204" pitchFamily="34" charset="0"/>
                          <a:ea typeface="+mn-ea"/>
                          <a:cs typeface="+mn-cs"/>
                        </a:rPr>
                        <a:t>in the 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000" b="0" i="1" kern="1200" dirty="0" smtClean="0">
                          <a:solidFill>
                            <a:schemeClr val="tx1"/>
                          </a:solidFill>
                          <a:latin typeface="Franklin Gothic Book" panose="020B0503020102020204" pitchFamily="34" charset="0"/>
                          <a:ea typeface="+mn-ea"/>
                          <a:cs typeface="+mn-cs"/>
                        </a:rPr>
                        <a:t>Lawfully present </a:t>
                      </a:r>
                      <a:r>
                        <a:rPr lang="en-US" sz="1000" kern="1200" dirty="0" smtClean="0">
                          <a:solidFill>
                            <a:schemeClr val="tx1"/>
                          </a:solidFill>
                          <a:latin typeface="Franklin Gothic Book" panose="020B0503020102020204" pitchFamily="34" charset="0"/>
                          <a:ea typeface="+mn-ea"/>
                          <a:cs typeface="+mn-cs"/>
                        </a:rPr>
                        <a:t>individuals are citizens and non-citizens with valid immigration statuses during the benefit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969">
                <a:tc>
                  <a:txBody>
                    <a:bodyPr/>
                    <a:lstStyle/>
                    <a:p>
                      <a:pPr marL="0" indent="0" eaLnBrk="0" hangingPunct="0">
                        <a:lnSpc>
                          <a:spcPts val="2500"/>
                        </a:lnSpc>
                        <a:spcBef>
                          <a:spcPts val="400"/>
                        </a:spcBef>
                        <a:spcAft>
                          <a:spcPts val="400"/>
                        </a:spcAft>
                        <a:buClr>
                          <a:srgbClr val="5C5A5A"/>
                        </a:buClr>
                        <a:buSzPct val="100000"/>
                        <a:buFont typeface="Symbol" pitchFamily="18" charset="2"/>
                        <a:buNone/>
                        <a:defRPr/>
                      </a:pPr>
                      <a:r>
                        <a:rPr lang="en-US" sz="1000" dirty="0" smtClean="0">
                          <a:solidFill>
                            <a:srgbClr val="5C5A5A"/>
                          </a:solidFill>
                          <a:latin typeface="Franklin Gothic Book" pitchFamily="34" charset="0"/>
                          <a:ea typeface="MS PGothic" pitchFamily="34" charset="-128"/>
                          <a:cs typeface="Rockwell" pitchFamily="18" charset="0"/>
                        </a:rPr>
                        <a:t>Not be </a:t>
                      </a:r>
                      <a:r>
                        <a:rPr lang="en-US" sz="1000" b="1" dirty="0" smtClean="0">
                          <a:solidFill>
                            <a:srgbClr val="5C5A5A"/>
                          </a:solidFill>
                          <a:latin typeface="Franklin Gothic Book" pitchFamily="34" charset="0"/>
                          <a:ea typeface="MS PGothic" pitchFamily="34" charset="-128"/>
                          <a:cs typeface="Rockwell" pitchFamily="18" charset="0"/>
                        </a:rPr>
                        <a:t>incarcerated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latin typeface="Franklin Gothic Book" panose="020B0503020102020204" pitchFamily="34" charset="0"/>
                          <a:ea typeface="+mn-ea"/>
                          <a:cs typeface="+mn-cs"/>
                        </a:rPr>
                        <a:t>Incarceration</a:t>
                      </a:r>
                      <a:r>
                        <a:rPr lang="en-US" sz="1000" kern="1200" dirty="0" smtClean="0">
                          <a:solidFill>
                            <a:schemeClr val="tx1"/>
                          </a:solidFill>
                          <a:latin typeface="Franklin Gothic Book" panose="020B0503020102020204" pitchFamily="34" charset="0"/>
                          <a:ea typeface="+mn-ea"/>
                          <a:cs typeface="+mn-cs"/>
                        </a:rPr>
                        <a:t> is defined as someone in jail or prison, unless they are pending the disposition of charges (pre-trial)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811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My Constituent Expect to Pay in the </a:t>
            </a:r>
            <a:r>
              <a:rPr lang="en-US" dirty="0" err="1" smtClean="0"/>
              <a:t>ConnectorCare</a:t>
            </a:r>
            <a:r>
              <a:rPr lang="en-US" dirty="0" smtClean="0"/>
              <a:t> Program?</a:t>
            </a:r>
            <a:endParaRPr lang="en-US" dirty="0"/>
          </a:p>
        </p:txBody>
      </p:sp>
      <p:sp>
        <p:nvSpPr>
          <p:cNvPr id="4" name="Slide Number Placeholder 3"/>
          <p:cNvSpPr>
            <a:spLocks noGrp="1"/>
          </p:cNvSpPr>
          <p:nvPr>
            <p:ph type="sldNum" sz="quarter" idx="10"/>
          </p:nvPr>
        </p:nvSpPr>
        <p:spPr/>
        <p:txBody>
          <a:bodyPr/>
          <a:lstStyle/>
          <a:p>
            <a:pPr>
              <a:defRPr/>
            </a:pPr>
            <a:fld id="{93D039CC-4DBE-4F08-8EF8-AA0926B1DA46}" type="slidenum">
              <a:rPr lang="en-US" smtClean="0"/>
              <a:pPr>
                <a:defRPr/>
              </a:pPr>
              <a:t>34</a:t>
            </a:fld>
            <a:endParaRPr lang="en-US" dirty="0"/>
          </a:p>
        </p:txBody>
      </p:sp>
      <p:pic>
        <p:nvPicPr>
          <p:cNvPr id="7" name="Content Placeholder 6"/>
          <p:cNvPicPr>
            <a:picLocks noGrp="1" noChangeAspect="1"/>
          </p:cNvPicPr>
          <p:nvPr>
            <p:ph idx="1"/>
          </p:nvPr>
        </p:nvPicPr>
        <p:blipFill>
          <a:blip r:embed="rId4"/>
          <a:stretch>
            <a:fillRect/>
          </a:stretch>
        </p:blipFill>
        <p:spPr>
          <a:xfrm>
            <a:off x="558838" y="1461214"/>
            <a:ext cx="8127962" cy="5020944"/>
          </a:xfrm>
          <a:prstGeom prst="rect">
            <a:avLst/>
          </a:prstGeom>
        </p:spPr>
      </p:pic>
    </p:spTree>
    <p:custDataLst>
      <p:tags r:id="rId1"/>
    </p:custDataLst>
    <p:extLst>
      <p:ext uri="{BB962C8B-B14F-4D97-AF65-F5344CB8AC3E}">
        <p14:creationId xmlns:p14="http://schemas.microsoft.com/office/powerpoint/2010/main" val="2628768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My Constituent Enroll? </a:t>
            </a:r>
          </a:p>
        </p:txBody>
      </p:sp>
      <p:sp>
        <p:nvSpPr>
          <p:cNvPr id="3" name="Content Placeholder 2"/>
          <p:cNvSpPr>
            <a:spLocks noGrp="1"/>
          </p:cNvSpPr>
          <p:nvPr>
            <p:ph idx="1"/>
          </p:nvPr>
        </p:nvSpPr>
        <p:spPr>
          <a:xfrm>
            <a:off x="381000" y="1295400"/>
            <a:ext cx="8229600" cy="4480560"/>
          </a:xfrm>
        </p:spPr>
        <p:txBody>
          <a:bodyPr/>
          <a:lstStyle/>
          <a:p>
            <a:r>
              <a:rPr lang="en-US" sz="1800" b="1" i="1" kern="1200" dirty="0">
                <a:solidFill>
                  <a:srgbClr val="DC8E28"/>
                </a:solidFill>
                <a:latin typeface="Rockwell"/>
                <a:ea typeface="MS PGothic" pitchFamily="34" charset="-128"/>
                <a:cs typeface="Rockwell" pitchFamily="18" charset="0"/>
              </a:rPr>
              <a:t>An applicant can submit an application for coverage at </a:t>
            </a:r>
            <a:r>
              <a:rPr lang="en-US" sz="1800" b="1" i="1" kern="1200" dirty="0" smtClean="0">
                <a:solidFill>
                  <a:srgbClr val="DC8E28"/>
                </a:solidFill>
                <a:latin typeface="Rockwell"/>
                <a:ea typeface="MS PGothic" pitchFamily="34" charset="-128"/>
                <a:cs typeface="Rockwell" pitchFamily="18" charset="0"/>
              </a:rPr>
              <a:t>anytime during the year, however, if it is outside of the Open Enrollment period an applicant must have experienced a Qualifying Life Event (QLE) and enroll through a Special Enrollment Period (SEP).  </a:t>
            </a:r>
          </a:p>
          <a:p>
            <a:pPr marL="285750" indent="-285750">
              <a:buFont typeface="Arial" panose="020B0604020202020204" pitchFamily="34" charset="0"/>
              <a:buChar char="•"/>
            </a:pPr>
            <a:endParaRPr lang="en-US" sz="1600" dirty="0" smtClean="0">
              <a:latin typeface="Franklin Gothic Book" charset="0"/>
              <a:ea typeface="Franklin Gothic Book" charset="0"/>
              <a:cs typeface="Franklin Gothic Book" charset="0"/>
            </a:endParaRPr>
          </a:p>
          <a:p>
            <a:pPr marL="285750" indent="-285750">
              <a:buFont typeface="Arial" panose="020B0604020202020204" pitchFamily="34" charset="0"/>
              <a:buChar char="•"/>
            </a:pPr>
            <a:endParaRPr lang="en-US" sz="1600" dirty="0">
              <a:latin typeface="Franklin Gothic Book" charset="0"/>
              <a:ea typeface="Franklin Gothic Book" charset="0"/>
              <a:cs typeface="Franklin Gothic Book" charset="0"/>
            </a:endParaRPr>
          </a:p>
          <a:p>
            <a:pPr marL="285750" indent="-285750">
              <a:buFont typeface="Arial" panose="020B0604020202020204" pitchFamily="34" charset="0"/>
              <a:buChar char="•"/>
            </a:pPr>
            <a:endParaRPr lang="en-US" sz="1600" dirty="0" smtClean="0">
              <a:latin typeface="Franklin Gothic Book" charset="0"/>
              <a:ea typeface="Franklin Gothic Book" charset="0"/>
              <a:cs typeface="Franklin Gothic Book" charset="0"/>
            </a:endParaRPr>
          </a:p>
          <a:p>
            <a:pPr marL="285750" indent="-285750">
              <a:buFont typeface="Arial" panose="020B0604020202020204" pitchFamily="34" charset="0"/>
              <a:buChar char="•"/>
            </a:pPr>
            <a:endParaRPr lang="en-US" sz="1600" dirty="0" smtClean="0">
              <a:latin typeface="Franklin Gothic Book" charset="0"/>
              <a:ea typeface="Franklin Gothic Book" charset="0"/>
              <a:cs typeface="Franklin Gothic Book" charset="0"/>
            </a:endParaRPr>
          </a:p>
          <a:p>
            <a:pPr marL="285750" indent="-285750">
              <a:buFont typeface="Arial" panose="020B0604020202020204" pitchFamily="34" charset="0"/>
              <a:buChar char="•"/>
            </a:pPr>
            <a:endParaRPr lang="en-US" sz="1600" dirty="0">
              <a:latin typeface="Franklin Gothic Book" charset="0"/>
              <a:ea typeface="Franklin Gothic Book" charset="0"/>
              <a:cs typeface="Franklin Gothic Book" charset="0"/>
            </a:endParaRPr>
          </a:p>
          <a:p>
            <a:pPr marL="285750" indent="-285750">
              <a:buFont typeface="Arial" panose="020B0604020202020204" pitchFamily="34" charset="0"/>
              <a:buChar char="•"/>
            </a:pPr>
            <a:endParaRPr lang="en-US" sz="1600" dirty="0" smtClean="0">
              <a:latin typeface="Franklin Gothic Book" charset="0"/>
              <a:ea typeface="Franklin Gothic Book" charset="0"/>
              <a:cs typeface="Franklin Gothic Book" charset="0"/>
            </a:endParaRPr>
          </a:p>
          <a:p>
            <a:pPr marL="285750" indent="-285750">
              <a:buFont typeface="Arial" panose="020B0604020202020204" pitchFamily="34" charset="0"/>
              <a:buChar char="•"/>
            </a:pPr>
            <a:endParaRPr lang="en-US" sz="1600" dirty="0" smtClean="0">
              <a:latin typeface="Franklin Gothic Book" charset="0"/>
              <a:ea typeface="Franklin Gothic Book" charset="0"/>
              <a:cs typeface="Franklin Gothic Book" charset="0"/>
            </a:endParaRPr>
          </a:p>
          <a:p>
            <a:pPr marL="285750" indent="-285750">
              <a:buFont typeface="Arial" panose="020B0604020202020204" pitchFamily="34" charset="0"/>
              <a:buChar char="•"/>
            </a:pPr>
            <a:r>
              <a:rPr lang="en-US" sz="1600" dirty="0" smtClean="0">
                <a:latin typeface="Franklin Gothic Book" charset="0"/>
                <a:ea typeface="Franklin Gothic Book" charset="0"/>
                <a:cs typeface="Franklin Gothic Book" charset="0"/>
              </a:rPr>
              <a:t>Generally, a </a:t>
            </a:r>
            <a:r>
              <a:rPr lang="en-US" sz="1600" dirty="0">
                <a:latin typeface="Franklin Gothic Book" charset="0"/>
                <a:ea typeface="Franklin Gothic Book" charset="0"/>
                <a:cs typeface="Franklin Gothic Book" charset="0"/>
              </a:rPr>
              <a:t>QLE must be reported within 60 days, once reported a SEP will be open for </a:t>
            </a:r>
            <a:r>
              <a:rPr lang="en-US" sz="1600" dirty="0" smtClean="0">
                <a:latin typeface="Franklin Gothic Book" charset="0"/>
                <a:ea typeface="Franklin Gothic Book" charset="0"/>
                <a:cs typeface="Franklin Gothic Book" charset="0"/>
              </a:rPr>
              <a:t>a limited time, authorizing a member to enroll </a:t>
            </a:r>
            <a:endParaRPr lang="en-US" sz="1600" dirty="0">
              <a:latin typeface="Franklin Gothic Book" charset="0"/>
              <a:ea typeface="Franklin Gothic Book" charset="0"/>
              <a:cs typeface="Franklin Gothic Book" charset="0"/>
            </a:endParaRPr>
          </a:p>
          <a:p>
            <a:pPr marL="285750" indent="-285750">
              <a:buFont typeface="Arial" panose="020B0604020202020204" pitchFamily="34" charset="0"/>
              <a:buChar char="•"/>
            </a:pPr>
            <a:r>
              <a:rPr lang="en-US" sz="1600" dirty="0" smtClean="0">
                <a:latin typeface="Franklin Gothic Book" charset="0"/>
                <a:ea typeface="Franklin Gothic Book" charset="0"/>
                <a:cs typeface="Franklin Gothic Book" charset="0"/>
              </a:rPr>
              <a:t>Open Enrollment runs from November 1, 2017 through January 23, 2018 </a:t>
            </a:r>
          </a:p>
          <a:p>
            <a:pPr marL="804863" lvl="1" indent="-347663">
              <a:lnSpc>
                <a:spcPct val="113000"/>
              </a:lnSpc>
              <a:spcAft>
                <a:spcPts val="600"/>
              </a:spcAft>
              <a:buFont typeface="Symbol" panose="05050102010706020507" pitchFamily="18" charset="2"/>
              <a:buChar char=""/>
              <a:tabLst>
                <a:tab pos="354965" algn="l"/>
              </a:tabLst>
              <a:defRPr/>
            </a:pPr>
            <a:r>
              <a:rPr lang="en-US" sz="1200" kern="1200" dirty="0">
                <a:solidFill>
                  <a:srgbClr val="5C5A5A"/>
                </a:solidFill>
                <a:latin typeface="Franklin Gothic Book" charset="0"/>
                <a:ea typeface="Franklin Gothic Book" charset="0"/>
                <a:cs typeface="Franklin Gothic Book" charset="0"/>
              </a:rPr>
              <a:t>New and returning members do not require a QLE during this time to shop for a plan</a:t>
            </a:r>
          </a:p>
          <a:p>
            <a:pPr marL="804863" lvl="1" indent="-347663">
              <a:lnSpc>
                <a:spcPct val="113000"/>
              </a:lnSpc>
              <a:spcAft>
                <a:spcPts val="600"/>
              </a:spcAft>
              <a:buFont typeface="Symbol" panose="05050102010706020507" pitchFamily="18" charset="2"/>
              <a:buChar char=""/>
              <a:tabLst>
                <a:tab pos="354965" algn="l"/>
              </a:tabLst>
              <a:defRPr/>
            </a:pPr>
            <a:r>
              <a:rPr lang="en-US" sz="1200" kern="1200" dirty="0" smtClean="0">
                <a:solidFill>
                  <a:srgbClr val="5C5A5A"/>
                </a:solidFill>
                <a:latin typeface="Franklin Gothic Book" charset="0"/>
                <a:ea typeface="Franklin Gothic Book" charset="0"/>
                <a:cs typeface="Franklin Gothic Book" charset="0"/>
              </a:rPr>
              <a:t>For coverage </a:t>
            </a:r>
            <a:r>
              <a:rPr lang="en-US" sz="1200" kern="1200" dirty="0">
                <a:solidFill>
                  <a:srgbClr val="5C5A5A"/>
                </a:solidFill>
                <a:latin typeface="Franklin Gothic Book" charset="0"/>
                <a:ea typeface="Franklin Gothic Book" charset="0"/>
                <a:cs typeface="Franklin Gothic Book" charset="0"/>
              </a:rPr>
              <a:t>effective January 1, </a:t>
            </a:r>
            <a:r>
              <a:rPr lang="en-US" sz="1200" kern="1200" dirty="0" smtClean="0">
                <a:solidFill>
                  <a:srgbClr val="5C5A5A"/>
                </a:solidFill>
                <a:latin typeface="Franklin Gothic Book" charset="0"/>
                <a:ea typeface="Franklin Gothic Book" charset="0"/>
                <a:cs typeface="Franklin Gothic Book" charset="0"/>
              </a:rPr>
              <a:t>2018 plan </a:t>
            </a:r>
            <a:r>
              <a:rPr lang="en-US" sz="1200" kern="1200" dirty="0">
                <a:solidFill>
                  <a:srgbClr val="5C5A5A"/>
                </a:solidFill>
                <a:latin typeface="Franklin Gothic Book" charset="0"/>
                <a:ea typeface="Franklin Gothic Book" charset="0"/>
                <a:cs typeface="Franklin Gothic Book" charset="0"/>
              </a:rPr>
              <a:t>selection and payment </a:t>
            </a:r>
            <a:r>
              <a:rPr lang="en-US" sz="1200" kern="1200" dirty="0" smtClean="0">
                <a:solidFill>
                  <a:srgbClr val="5C5A5A"/>
                </a:solidFill>
                <a:latin typeface="Franklin Gothic Book" charset="0"/>
                <a:ea typeface="Franklin Gothic Book" charset="0"/>
                <a:cs typeface="Franklin Gothic Book" charset="0"/>
              </a:rPr>
              <a:t>must be made prior </a:t>
            </a:r>
            <a:r>
              <a:rPr lang="en-US" sz="1200" kern="1200" dirty="0">
                <a:solidFill>
                  <a:srgbClr val="5C5A5A"/>
                </a:solidFill>
                <a:latin typeface="Franklin Gothic Book" charset="0"/>
                <a:ea typeface="Franklin Gothic Book" charset="0"/>
                <a:cs typeface="Franklin Gothic Book" charset="0"/>
              </a:rPr>
              <a:t>to 12/23 </a:t>
            </a:r>
            <a:endParaRPr lang="en-US" sz="1200" kern="1200" dirty="0" smtClean="0">
              <a:solidFill>
                <a:srgbClr val="5C5A5A"/>
              </a:solidFill>
              <a:latin typeface="Franklin Gothic Book" charset="0"/>
              <a:ea typeface="Franklin Gothic Book" charset="0"/>
              <a:cs typeface="Franklin Gothic Book" charset="0"/>
            </a:endParaRPr>
          </a:p>
          <a:p>
            <a:pPr marL="804863" lvl="1" indent="-347663">
              <a:lnSpc>
                <a:spcPct val="113000"/>
              </a:lnSpc>
              <a:spcAft>
                <a:spcPts val="600"/>
              </a:spcAft>
              <a:buFont typeface="Symbol" panose="05050102010706020507" pitchFamily="18" charset="2"/>
              <a:buChar char=""/>
              <a:tabLst>
                <a:tab pos="354965" algn="l"/>
              </a:tabLst>
              <a:defRPr/>
            </a:pPr>
            <a:r>
              <a:rPr lang="en-US" sz="1200" kern="1200" dirty="0" smtClean="0">
                <a:solidFill>
                  <a:srgbClr val="5C5A5A"/>
                </a:solidFill>
                <a:latin typeface="Franklin Gothic Book" charset="0"/>
                <a:ea typeface="Franklin Gothic Book" charset="0"/>
                <a:cs typeface="Franklin Gothic Book" charset="0"/>
              </a:rPr>
              <a:t>For coverage </a:t>
            </a:r>
            <a:r>
              <a:rPr lang="en-US" sz="1200" kern="1200" dirty="0">
                <a:solidFill>
                  <a:srgbClr val="5C5A5A"/>
                </a:solidFill>
                <a:latin typeface="Franklin Gothic Book" charset="0"/>
                <a:ea typeface="Franklin Gothic Book" charset="0"/>
                <a:cs typeface="Franklin Gothic Book" charset="0"/>
              </a:rPr>
              <a:t>effective February 1, </a:t>
            </a:r>
            <a:r>
              <a:rPr lang="en-US" sz="1200" kern="1200" dirty="0" smtClean="0">
                <a:solidFill>
                  <a:srgbClr val="5C5A5A"/>
                </a:solidFill>
                <a:latin typeface="Franklin Gothic Book" charset="0"/>
                <a:ea typeface="Franklin Gothic Book" charset="0"/>
                <a:cs typeface="Franklin Gothic Book" charset="0"/>
              </a:rPr>
              <a:t>2018 plan selection and payment must be made by 1/23</a:t>
            </a:r>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69775691"/>
              </p:ext>
            </p:extLst>
          </p:nvPr>
        </p:nvGraphicFramePr>
        <p:xfrm>
          <a:off x="685800" y="2514600"/>
          <a:ext cx="7772400" cy="2321966"/>
        </p:xfrm>
        <a:graphic>
          <a:graphicData uri="http://schemas.openxmlformats.org/drawingml/2006/table">
            <a:tbl>
              <a:tblPr firstRow="1" bandRow="1">
                <a:tableStyleId>{69012ECD-51FC-41F1-AA8D-1B2483CD663E}</a:tableStyleId>
              </a:tblPr>
              <a:tblGrid>
                <a:gridCol w="3967162"/>
                <a:gridCol w="3805238"/>
              </a:tblGrid>
              <a:tr h="485754">
                <a:tc gridSpan="2">
                  <a:txBody>
                    <a:bodyPr/>
                    <a:lstStyle/>
                    <a:p>
                      <a:pPr marL="0" indent="0" algn="ctr">
                        <a:buFont typeface="Arial" panose="020B0604020202020204" pitchFamily="34" charset="0"/>
                        <a:buNone/>
                      </a:pPr>
                      <a:r>
                        <a:rPr lang="en-US" sz="1400" dirty="0" smtClean="0">
                          <a:solidFill>
                            <a:schemeClr val="bg1"/>
                          </a:solidFill>
                        </a:rPr>
                        <a:t>Health Connector* Qualifying Life Events include:</a:t>
                      </a:r>
                    </a:p>
                    <a:p>
                      <a:pPr marL="0" indent="0" algn="ctr">
                        <a:buFont typeface="Arial" panose="020B0604020202020204" pitchFamily="34" charset="0"/>
                        <a:buNone/>
                      </a:pPr>
                      <a:r>
                        <a:rPr lang="en-US" sz="1200" dirty="0" smtClean="0">
                          <a:solidFill>
                            <a:schemeClr val="bg1"/>
                          </a:solidFill>
                        </a:rPr>
                        <a:t>(see</a:t>
                      </a:r>
                      <a:r>
                        <a:rPr lang="en-US" sz="1200" baseline="0" dirty="0" smtClean="0">
                          <a:solidFill>
                            <a:schemeClr val="bg1"/>
                          </a:solidFill>
                        </a:rPr>
                        <a:t> for detail: https://betterhealthconnector.com/get-started/special-enrollment-period)</a:t>
                      </a:r>
                      <a:endParaRPr lang="en-US" sz="1200" dirty="0" smtClean="0">
                        <a:solidFill>
                          <a:schemeClr val="bg1"/>
                        </a:solidFill>
                      </a:endParaRPr>
                    </a:p>
                  </a:txBody>
                  <a:tcPr/>
                </a:tc>
                <a:tc hMerge="1">
                  <a:txBody>
                    <a:bodyPr/>
                    <a:lstStyle/>
                    <a:p>
                      <a:endParaRPr lang="en-US" sz="1400" dirty="0">
                        <a:solidFill>
                          <a:schemeClr val="tx1"/>
                        </a:solidFill>
                      </a:endParaRPr>
                    </a:p>
                  </a:txBody>
                  <a:tcPr/>
                </a:tc>
              </a:tr>
              <a:tr h="1571645">
                <a:tc>
                  <a:txBody>
                    <a:bodyPr/>
                    <a:lstStyle/>
                    <a:p>
                      <a:pPr marL="742950" lvl="1" indent="-285750">
                        <a:lnSpc>
                          <a:spcPct val="113000"/>
                        </a:lnSpc>
                        <a:spcAft>
                          <a:spcPts val="600"/>
                        </a:spcAft>
                        <a:buFont typeface="Arial" panose="020B0604020202020204" pitchFamily="34" charset="0"/>
                        <a:buChar char="•"/>
                        <a:tabLst>
                          <a:tab pos="354965" algn="l"/>
                        </a:tabLst>
                        <a:defRPr/>
                      </a:pPr>
                      <a:r>
                        <a:rPr lang="en-US" sz="1200" kern="1200" dirty="0" smtClean="0">
                          <a:solidFill>
                            <a:schemeClr val="tx1"/>
                          </a:solidFill>
                        </a:rPr>
                        <a:t>Marriage</a:t>
                      </a:r>
                    </a:p>
                    <a:p>
                      <a:pPr marL="742950" lvl="1" indent="-285750">
                        <a:lnSpc>
                          <a:spcPct val="113000"/>
                        </a:lnSpc>
                        <a:spcAft>
                          <a:spcPts val="600"/>
                        </a:spcAft>
                        <a:buFont typeface="Arial" panose="020B0604020202020204" pitchFamily="34" charset="0"/>
                        <a:buChar char="•"/>
                        <a:tabLst>
                          <a:tab pos="354965" algn="l"/>
                        </a:tabLst>
                        <a:defRPr/>
                      </a:pPr>
                      <a:r>
                        <a:rPr lang="en-US" sz="1200" kern="1200" dirty="0" smtClean="0">
                          <a:solidFill>
                            <a:schemeClr val="tx1"/>
                          </a:solidFill>
                        </a:rPr>
                        <a:t>Birth or adoption of a child</a:t>
                      </a:r>
                    </a:p>
                    <a:p>
                      <a:pPr marL="742950" lvl="1" indent="-285750">
                        <a:lnSpc>
                          <a:spcPct val="113000"/>
                        </a:lnSpc>
                        <a:spcAft>
                          <a:spcPts val="600"/>
                        </a:spcAft>
                        <a:buFont typeface="Arial" panose="020B0604020202020204" pitchFamily="34" charset="0"/>
                        <a:buChar char="•"/>
                        <a:tabLst>
                          <a:tab pos="354965" algn="l"/>
                        </a:tabLst>
                        <a:defRPr/>
                      </a:pPr>
                      <a:r>
                        <a:rPr lang="en-US" sz="1200" kern="1200" dirty="0" smtClean="0">
                          <a:solidFill>
                            <a:schemeClr val="tx1"/>
                          </a:solidFill>
                        </a:rPr>
                        <a:t>Change in residency (such a</a:t>
                      </a:r>
                      <a:r>
                        <a:rPr lang="en-US" sz="1200" kern="1200" baseline="0" dirty="0" smtClean="0">
                          <a:solidFill>
                            <a:schemeClr val="tx1"/>
                          </a:solidFill>
                        </a:rPr>
                        <a:t>s moving to MA)</a:t>
                      </a:r>
                      <a:endParaRPr lang="en-US" sz="1200" kern="1200" dirty="0" smtClean="0">
                        <a:solidFill>
                          <a:schemeClr val="tx1"/>
                        </a:solidFill>
                      </a:endParaRPr>
                    </a:p>
                    <a:p>
                      <a:pPr marL="742950" lvl="1" indent="-285750">
                        <a:lnSpc>
                          <a:spcPct val="113000"/>
                        </a:lnSpc>
                        <a:spcAft>
                          <a:spcPts val="600"/>
                        </a:spcAft>
                        <a:buFont typeface="Arial" panose="020B0604020202020204" pitchFamily="34" charset="0"/>
                        <a:buChar char="•"/>
                        <a:tabLst>
                          <a:tab pos="354965" algn="l"/>
                        </a:tabLst>
                        <a:defRPr/>
                      </a:pPr>
                      <a:r>
                        <a:rPr lang="en-US" sz="1200" kern="1200" dirty="0" smtClean="0">
                          <a:solidFill>
                            <a:schemeClr val="tx1"/>
                          </a:solidFill>
                        </a:rPr>
                        <a:t>Loss of MEC </a:t>
                      </a:r>
                    </a:p>
                    <a:p>
                      <a:pPr marL="742950" lvl="1" indent="-285750">
                        <a:lnSpc>
                          <a:spcPct val="113000"/>
                        </a:lnSpc>
                        <a:spcAft>
                          <a:spcPts val="600"/>
                        </a:spcAft>
                        <a:buFont typeface="Arial" panose="020B0604020202020204" pitchFamily="34" charset="0"/>
                        <a:buChar char="•"/>
                        <a:tabLst>
                          <a:tab pos="354965" algn="l"/>
                        </a:tabLst>
                        <a:defRPr/>
                      </a:pPr>
                      <a:r>
                        <a:rPr lang="en-US" sz="1200" kern="1200" dirty="0" smtClean="0">
                          <a:solidFill>
                            <a:schemeClr val="tx1"/>
                          </a:solidFill>
                        </a:rPr>
                        <a:t>Newly eligible for </a:t>
                      </a:r>
                      <a:r>
                        <a:rPr lang="en-US" sz="1200" kern="1200" dirty="0" err="1" smtClean="0">
                          <a:solidFill>
                            <a:schemeClr val="tx1"/>
                          </a:solidFill>
                        </a:rPr>
                        <a:t>ConnectorCare</a:t>
                      </a:r>
                      <a:r>
                        <a:rPr lang="en-US" sz="1200" kern="1200" dirty="0" smtClean="0">
                          <a:solidFill>
                            <a:schemeClr val="tx1"/>
                          </a:solidFill>
                        </a:rPr>
                        <a:t> or APTC</a:t>
                      </a:r>
                      <a:r>
                        <a:rPr lang="en-US" sz="1200" kern="1200" baseline="0" dirty="0" smtClean="0">
                          <a:solidFill>
                            <a:schemeClr val="tx1"/>
                          </a:solidFill>
                        </a:rPr>
                        <a:t> or certain changes to subsidy eligibility</a:t>
                      </a:r>
                      <a:endParaRPr lang="en-US" sz="1200" kern="1200" dirty="0" smtClean="0">
                        <a:solidFill>
                          <a:schemeClr val="tx1"/>
                        </a:solidFill>
                      </a:endParaRPr>
                    </a:p>
                    <a:p>
                      <a:r>
                        <a:rPr lang="en-US" sz="800" dirty="0" smtClean="0">
                          <a:solidFill>
                            <a:schemeClr val="tx1"/>
                          </a:solidFill>
                        </a:rPr>
                        <a:t>*</a:t>
                      </a:r>
                      <a:r>
                        <a:rPr lang="en-US" sz="800" kern="1200" dirty="0" smtClean="0">
                          <a:solidFill>
                            <a:schemeClr val="tx1"/>
                          </a:solidFill>
                          <a:latin typeface="+mn-lt"/>
                          <a:ea typeface="+mn-ea"/>
                          <a:cs typeface="+mn-cs"/>
                        </a:rPr>
                        <a:t>No</a:t>
                      </a:r>
                      <a:r>
                        <a:rPr lang="en-US" sz="800" dirty="0" smtClean="0">
                          <a:solidFill>
                            <a:schemeClr val="tx1"/>
                          </a:solidFill>
                        </a:rPr>
                        <a:t>te that individuals</a:t>
                      </a:r>
                      <a:r>
                        <a:rPr lang="en-US" sz="800" baseline="0" dirty="0" smtClean="0">
                          <a:solidFill>
                            <a:schemeClr val="tx1"/>
                          </a:solidFill>
                        </a:rPr>
                        <a:t> eligible for </a:t>
                      </a:r>
                      <a:r>
                        <a:rPr lang="en-US" sz="800" baseline="0" dirty="0" err="1" smtClean="0">
                          <a:solidFill>
                            <a:schemeClr val="tx1"/>
                          </a:solidFill>
                        </a:rPr>
                        <a:t>MassHealth</a:t>
                      </a:r>
                      <a:r>
                        <a:rPr lang="en-US" sz="800" baseline="0" dirty="0" smtClean="0">
                          <a:solidFill>
                            <a:schemeClr val="tx1"/>
                          </a:solidFill>
                        </a:rPr>
                        <a:t> can apply year-round</a:t>
                      </a:r>
                      <a:endParaRPr lang="en-US" sz="800" dirty="0">
                        <a:solidFill>
                          <a:schemeClr val="tx1"/>
                        </a:solidFill>
                      </a:endParaRPr>
                    </a:p>
                  </a:txBody>
                  <a:tcPr/>
                </a:tc>
                <a:tc>
                  <a:txBody>
                    <a:bodyPr/>
                    <a:lstStyle/>
                    <a:p>
                      <a:pPr marL="742950" marR="0" lvl="1" indent="-285750" algn="l" defTabSz="457200" rtl="0" eaLnBrk="1" fontAlgn="auto" latinLnBrk="0" hangingPunct="1">
                        <a:lnSpc>
                          <a:spcPct val="113000"/>
                        </a:lnSpc>
                        <a:spcBef>
                          <a:spcPts val="0"/>
                        </a:spcBef>
                        <a:spcAft>
                          <a:spcPts val="600"/>
                        </a:spcAft>
                        <a:buClrTx/>
                        <a:buSzTx/>
                        <a:buFont typeface="Arial" panose="020B0604020202020204" pitchFamily="34" charset="0"/>
                        <a:buChar char="•"/>
                        <a:tabLst>
                          <a:tab pos="354965" algn="l"/>
                        </a:tabLst>
                        <a:defRPr/>
                      </a:pPr>
                      <a:r>
                        <a:rPr lang="en-US" sz="1200" kern="1200" dirty="0" smtClean="0">
                          <a:solidFill>
                            <a:schemeClr val="tx1"/>
                          </a:solidFill>
                        </a:rPr>
                        <a:t>New </a:t>
                      </a:r>
                      <a:r>
                        <a:rPr lang="en-US" sz="1200" strike="noStrike" kern="1200" dirty="0" smtClean="0">
                          <a:solidFill>
                            <a:schemeClr val="tx1"/>
                          </a:solidFill>
                        </a:rPr>
                        <a:t>lawfully </a:t>
                      </a:r>
                      <a:r>
                        <a:rPr lang="en-US" sz="1200" kern="1200" dirty="0" smtClean="0">
                          <a:solidFill>
                            <a:schemeClr val="tx1"/>
                          </a:solidFill>
                        </a:rPr>
                        <a:t>present immigration status</a:t>
                      </a:r>
                    </a:p>
                    <a:p>
                      <a:pPr marL="742950" lvl="1" indent="-285750">
                        <a:lnSpc>
                          <a:spcPct val="113000"/>
                        </a:lnSpc>
                        <a:spcAft>
                          <a:spcPts val="600"/>
                        </a:spcAft>
                        <a:buFont typeface="Arial" panose="020B0604020202020204" pitchFamily="34" charset="0"/>
                        <a:buChar char="•"/>
                        <a:tabLst>
                          <a:tab pos="354965" algn="l"/>
                        </a:tabLst>
                        <a:defRPr/>
                      </a:pPr>
                      <a:r>
                        <a:rPr lang="en-US" sz="1200" kern="1200" dirty="0" smtClean="0">
                          <a:solidFill>
                            <a:schemeClr val="tx1"/>
                          </a:solidFill>
                        </a:rPr>
                        <a:t>Certain other circumstances</a:t>
                      </a:r>
                      <a:r>
                        <a:rPr lang="en-US" sz="1200" kern="1200" baseline="0" dirty="0" smtClean="0">
                          <a:solidFill>
                            <a:schemeClr val="tx1"/>
                          </a:solidFill>
                        </a:rPr>
                        <a:t> such as </a:t>
                      </a:r>
                      <a:r>
                        <a:rPr lang="en-US" sz="1200" kern="1200" dirty="0" smtClean="0">
                          <a:solidFill>
                            <a:schemeClr val="tx1"/>
                          </a:solidFill>
                        </a:rPr>
                        <a:t>Victims of Domestic Violence</a:t>
                      </a:r>
                    </a:p>
                    <a:p>
                      <a:pPr marL="742950" lvl="1" indent="-285750">
                        <a:lnSpc>
                          <a:spcPct val="113000"/>
                        </a:lnSpc>
                        <a:spcAft>
                          <a:spcPts val="600"/>
                        </a:spcAft>
                        <a:buFont typeface="Arial" panose="020B0604020202020204" pitchFamily="34" charset="0"/>
                        <a:buChar char="•"/>
                        <a:tabLst>
                          <a:tab pos="354965" algn="l"/>
                        </a:tabLst>
                        <a:defRPr/>
                      </a:pPr>
                      <a:r>
                        <a:rPr lang="en-US" sz="1200" kern="1200" dirty="0" smtClean="0">
                          <a:solidFill>
                            <a:schemeClr val="tx1"/>
                          </a:solidFill>
                        </a:rPr>
                        <a:t>American Indian or Alaska Native</a:t>
                      </a:r>
                    </a:p>
                    <a:p>
                      <a:pPr marL="742950" marR="0" lvl="1" indent="-285750" algn="l" defTabSz="457200" rtl="0" eaLnBrk="1" fontAlgn="auto" latinLnBrk="0" hangingPunct="1">
                        <a:lnSpc>
                          <a:spcPct val="113000"/>
                        </a:lnSpc>
                        <a:spcBef>
                          <a:spcPts val="0"/>
                        </a:spcBef>
                        <a:spcAft>
                          <a:spcPts val="600"/>
                        </a:spcAft>
                        <a:buClrTx/>
                        <a:buSzTx/>
                        <a:buFont typeface="Arial" panose="020B0604020202020204" pitchFamily="34" charset="0"/>
                        <a:buChar char="•"/>
                        <a:tabLst>
                          <a:tab pos="354965" algn="l"/>
                        </a:tabLst>
                        <a:defRPr/>
                      </a:pPr>
                      <a:r>
                        <a:rPr lang="en-US" sz="1200" kern="1200" dirty="0" smtClean="0">
                          <a:solidFill>
                            <a:schemeClr val="tx1"/>
                          </a:solidFill>
                        </a:rPr>
                        <a:t>Waiver through Office of Patient Protection</a:t>
                      </a:r>
                    </a:p>
                    <a:p>
                      <a:pPr marL="742950" marR="0" lvl="1" indent="-285750" algn="l" defTabSz="457200" rtl="0" eaLnBrk="1" fontAlgn="auto" latinLnBrk="0" hangingPunct="1">
                        <a:lnSpc>
                          <a:spcPct val="113000"/>
                        </a:lnSpc>
                        <a:spcBef>
                          <a:spcPts val="0"/>
                        </a:spcBef>
                        <a:spcAft>
                          <a:spcPts val="600"/>
                        </a:spcAft>
                        <a:buClrTx/>
                        <a:buSzTx/>
                        <a:buFont typeface="Arial" panose="020B0604020202020204" pitchFamily="34" charset="0"/>
                        <a:buChar char="•"/>
                        <a:tabLst>
                          <a:tab pos="354965" algn="l"/>
                        </a:tabLst>
                        <a:defRPr/>
                      </a:pPr>
                      <a:endParaRPr lang="en-US" sz="1200" kern="1200" dirty="0" smtClean="0">
                        <a:solidFill>
                          <a:srgbClr val="FF0000"/>
                        </a:solidFill>
                      </a:endParaRPr>
                    </a:p>
                  </a:txBody>
                  <a:tcPr/>
                </a:tc>
              </a:tr>
            </a:tbl>
          </a:graphicData>
        </a:graphic>
      </p:graphicFrame>
    </p:spTree>
    <p:extLst>
      <p:ext uri="{BB962C8B-B14F-4D97-AF65-F5344CB8AC3E}">
        <p14:creationId xmlns:p14="http://schemas.microsoft.com/office/powerpoint/2010/main" val="2645282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My Constituent Start or Cancel Coverage? </a:t>
            </a:r>
          </a:p>
        </p:txBody>
      </p:sp>
      <p:sp>
        <p:nvSpPr>
          <p:cNvPr id="3" name="Content Placeholder 2"/>
          <p:cNvSpPr>
            <a:spLocks noGrp="1"/>
          </p:cNvSpPr>
          <p:nvPr>
            <p:ph idx="1"/>
          </p:nvPr>
        </p:nvSpPr>
        <p:spPr>
          <a:xfrm>
            <a:off x="381000" y="1447800"/>
            <a:ext cx="8305800" cy="4495800"/>
          </a:xfrm>
        </p:spPr>
        <p:txBody>
          <a:bodyPr/>
          <a:lstStyle/>
          <a:p>
            <a:pPr marL="285750" indent="-285750">
              <a:lnSpc>
                <a:spcPct val="113000"/>
              </a:lnSpc>
              <a:spcBef>
                <a:spcPts val="0"/>
              </a:spcBef>
              <a:spcAft>
                <a:spcPts val="600"/>
              </a:spcAft>
              <a:buFont typeface="Arial" panose="020B0604020202020204" pitchFamily="34" charset="0"/>
              <a:buChar char="•"/>
            </a:pPr>
            <a:r>
              <a:rPr lang="en-US" sz="1600" dirty="0" smtClean="0">
                <a:latin typeface="Franklin Gothic Book" charset="0"/>
                <a:ea typeface="Franklin Gothic Book" charset="0"/>
                <a:cs typeface="Franklin Gothic Book" charset="0"/>
              </a:rPr>
              <a:t>Health </a:t>
            </a:r>
            <a:r>
              <a:rPr lang="en-US" sz="1600" dirty="0">
                <a:latin typeface="Franklin Gothic Book" charset="0"/>
                <a:ea typeface="Franklin Gothic Book" charset="0"/>
                <a:cs typeface="Franklin Gothic Book" charset="0"/>
              </a:rPr>
              <a:t>Connector coverage for new applicants is prospective, which means applicants must select a plan and make their first payment by the 23rd day of the month prior to when they want coverage to </a:t>
            </a:r>
            <a:r>
              <a:rPr lang="en-US" sz="1600" dirty="0" smtClean="0">
                <a:latin typeface="Franklin Gothic Book" charset="0"/>
                <a:ea typeface="Franklin Gothic Book" charset="0"/>
                <a:cs typeface="Franklin Gothic Book" charset="0"/>
              </a:rPr>
              <a:t>begin</a:t>
            </a:r>
            <a:endParaRPr lang="en-US" sz="1600" dirty="0">
              <a:latin typeface="Franklin Gothic Book" charset="0"/>
              <a:ea typeface="Franklin Gothic Book" charset="0"/>
              <a:cs typeface="Franklin Gothic Book" charset="0"/>
            </a:endParaRPr>
          </a:p>
          <a:p>
            <a:pPr marL="285750" indent="-285750">
              <a:lnSpc>
                <a:spcPct val="113000"/>
              </a:lnSpc>
              <a:spcBef>
                <a:spcPts val="0"/>
              </a:spcBef>
              <a:spcAft>
                <a:spcPts val="600"/>
              </a:spcAft>
              <a:buFont typeface="Arial" panose="020B0604020202020204" pitchFamily="34" charset="0"/>
              <a:buChar char="•"/>
            </a:pPr>
            <a:r>
              <a:rPr lang="en-US" sz="1600" dirty="0">
                <a:latin typeface="Franklin Gothic Book" charset="0"/>
                <a:ea typeface="Franklin Gothic Book" charset="0"/>
                <a:cs typeface="Franklin Gothic Book" charset="0"/>
              </a:rPr>
              <a:t>In rare circumstances, </a:t>
            </a:r>
            <a:r>
              <a:rPr lang="en-US" sz="1600" dirty="0" smtClean="0">
                <a:latin typeface="Franklin Gothic Book" charset="0"/>
                <a:ea typeface="Franklin Gothic Book" charset="0"/>
                <a:cs typeface="Franklin Gothic Book" charset="0"/>
              </a:rPr>
              <a:t>existing members may be eligible for reinstatement or retroactive-enrollment into an existing plan</a:t>
            </a:r>
            <a:endParaRPr lang="en-US" sz="1600" strike="sngStrike" dirty="0">
              <a:solidFill>
                <a:srgbClr val="FF0000"/>
              </a:solidFill>
              <a:latin typeface="Franklin Gothic Book" charset="0"/>
              <a:ea typeface="Franklin Gothic Book" charset="0"/>
              <a:cs typeface="Franklin Gothic Book" charset="0"/>
            </a:endParaRPr>
          </a:p>
          <a:p>
            <a:pPr marL="804863" lvl="1" indent="-347663">
              <a:lnSpc>
                <a:spcPct val="113000"/>
              </a:lnSpc>
              <a:spcBef>
                <a:spcPts val="0"/>
              </a:spcBef>
              <a:spcAft>
                <a:spcPts val="600"/>
              </a:spcAft>
              <a:buFont typeface="Symbol" panose="05050102010706020507" pitchFamily="18" charset="2"/>
              <a:buChar char=""/>
              <a:tabLst>
                <a:tab pos="354965" algn="l"/>
              </a:tabLst>
              <a:defRPr/>
            </a:pPr>
            <a:r>
              <a:rPr lang="en-US" sz="1400" kern="1200" dirty="0">
                <a:solidFill>
                  <a:srgbClr val="5C5A5A"/>
                </a:solidFill>
                <a:latin typeface="Franklin Gothic Book" charset="0"/>
                <a:ea typeface="Franklin Gothic Book" charset="0"/>
                <a:cs typeface="Franklin Gothic Book" charset="0"/>
              </a:rPr>
              <a:t>Member is required to pay </a:t>
            </a:r>
            <a:r>
              <a:rPr lang="en-US" sz="1400" kern="1200" dirty="0" smtClean="0">
                <a:solidFill>
                  <a:srgbClr val="5C5A5A"/>
                </a:solidFill>
                <a:latin typeface="Franklin Gothic Book" charset="0"/>
                <a:ea typeface="Franklin Gothic Book" charset="0"/>
                <a:cs typeface="Franklin Gothic Book" charset="0"/>
              </a:rPr>
              <a:t>for the </a:t>
            </a:r>
            <a:r>
              <a:rPr lang="en-US" sz="1400" kern="1200" dirty="0">
                <a:solidFill>
                  <a:srgbClr val="5C5A5A"/>
                </a:solidFill>
                <a:latin typeface="Franklin Gothic Book" charset="0"/>
                <a:ea typeface="Franklin Gothic Book" charset="0"/>
                <a:cs typeface="Franklin Gothic Book" charset="0"/>
              </a:rPr>
              <a:t>months that they are requesting reinstatement into and one future month to avoid immediate loss of </a:t>
            </a:r>
            <a:r>
              <a:rPr lang="en-US" sz="1400" kern="1200" dirty="0" smtClean="0">
                <a:solidFill>
                  <a:srgbClr val="5C5A5A"/>
                </a:solidFill>
                <a:latin typeface="Franklin Gothic Book" charset="0"/>
                <a:ea typeface="Franklin Gothic Book" charset="0"/>
                <a:cs typeface="Franklin Gothic Book" charset="0"/>
              </a:rPr>
              <a:t>coverage in next month</a:t>
            </a:r>
          </a:p>
          <a:p>
            <a:pPr marL="804863" lvl="1" indent="-347663">
              <a:lnSpc>
                <a:spcPct val="113000"/>
              </a:lnSpc>
              <a:spcBef>
                <a:spcPts val="0"/>
              </a:spcBef>
              <a:spcAft>
                <a:spcPts val="600"/>
              </a:spcAft>
              <a:buFont typeface="Symbol" panose="05050102010706020507" pitchFamily="18" charset="2"/>
              <a:buChar char=""/>
              <a:tabLst>
                <a:tab pos="354965" algn="l"/>
              </a:tabLst>
              <a:defRPr/>
            </a:pPr>
            <a:r>
              <a:rPr lang="en-US" sz="1400" kern="1200" dirty="0" smtClean="0">
                <a:solidFill>
                  <a:srgbClr val="5C5A5A"/>
                </a:solidFill>
                <a:latin typeface="Franklin Gothic Book" charset="0"/>
                <a:ea typeface="Franklin Gothic Book" charset="0"/>
                <a:cs typeface="Franklin Gothic Book" charset="0"/>
              </a:rPr>
              <a:t>Reinstatements </a:t>
            </a:r>
            <a:r>
              <a:rPr lang="en-US" sz="1400" kern="1200" dirty="0">
                <a:solidFill>
                  <a:srgbClr val="5C5A5A"/>
                </a:solidFill>
                <a:latin typeface="Franklin Gothic Book" charset="0"/>
                <a:ea typeface="Franklin Gothic Book" charset="0"/>
                <a:cs typeface="Franklin Gothic Book" charset="0"/>
              </a:rPr>
              <a:t>and Retro-active enrollments are subject to carrier approval and must be requested within allotted </a:t>
            </a:r>
            <a:r>
              <a:rPr lang="en-US" sz="1400" kern="1200" dirty="0" smtClean="0">
                <a:solidFill>
                  <a:srgbClr val="5C5A5A"/>
                </a:solidFill>
                <a:latin typeface="Franklin Gothic Book" charset="0"/>
                <a:ea typeface="Franklin Gothic Book" charset="0"/>
                <a:cs typeface="Franklin Gothic Book" charset="0"/>
              </a:rPr>
              <a:t>timeframes</a:t>
            </a:r>
          </a:p>
          <a:p>
            <a:pPr marL="285750" indent="-285750">
              <a:lnSpc>
                <a:spcPct val="113000"/>
              </a:lnSpc>
              <a:spcBef>
                <a:spcPts val="0"/>
              </a:spcBef>
              <a:spcAft>
                <a:spcPts val="600"/>
              </a:spcAft>
              <a:buFont typeface="Arial" panose="020B0604020202020204" pitchFamily="34" charset="0"/>
              <a:buChar char="•"/>
              <a:defRPr/>
            </a:pPr>
            <a:r>
              <a:rPr lang="en-US" sz="1600" dirty="0">
                <a:latin typeface="Franklin Gothic Book" charset="0"/>
                <a:ea typeface="Franklin Gothic Book" charset="0"/>
                <a:cs typeface="Franklin Gothic Book" charset="0"/>
              </a:rPr>
              <a:t>A member must cancel coverage by the 23rd of the month prior to the first of the month that they want to stop receiving coverage </a:t>
            </a:r>
          </a:p>
          <a:p>
            <a:pPr marL="800100" lvl="1" indent="-342900">
              <a:lnSpc>
                <a:spcPct val="113000"/>
              </a:lnSpc>
              <a:spcBef>
                <a:spcPts val="0"/>
              </a:spcBef>
              <a:spcAft>
                <a:spcPts val="600"/>
              </a:spcAft>
              <a:buFont typeface="Arial"/>
              <a:buChar char="•"/>
              <a:tabLst>
                <a:tab pos="354965" algn="l"/>
              </a:tabLst>
              <a:defRPr/>
            </a:pPr>
            <a:endParaRPr lang="en-US" sz="1000" dirty="0">
              <a:latin typeface="Franklin Gothic Book" charset="0"/>
              <a:ea typeface="Franklin Gothic Book" charset="0"/>
              <a:cs typeface="Franklin Gothic Book" charset="0"/>
            </a:endParaRPr>
          </a:p>
          <a:p>
            <a:pPr>
              <a:spcBef>
                <a:spcPts val="0"/>
              </a:spcBef>
            </a:pPr>
            <a:endParaRPr lang="en-US" sz="1600" dirty="0">
              <a:latin typeface="Franklin Gothic Book" charset="0"/>
              <a:ea typeface="Franklin Gothic Book" charset="0"/>
              <a:cs typeface="Franklin Gothic Book" charset="0"/>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36</a:t>
            </a:fld>
            <a:endParaRPr lang="en-US" dirty="0"/>
          </a:p>
        </p:txBody>
      </p:sp>
    </p:spTree>
    <p:extLst>
      <p:ext uri="{BB962C8B-B14F-4D97-AF65-F5344CB8AC3E}">
        <p14:creationId xmlns:p14="http://schemas.microsoft.com/office/powerpoint/2010/main" val="4128244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My Constituent Receiving or Being Asking for </a:t>
            </a:r>
            <a:r>
              <a:rPr lang="en-US" dirty="0" smtClean="0"/>
              <a:t>Information? </a:t>
            </a:r>
            <a:endParaRPr lang="en-US" dirty="0"/>
          </a:p>
        </p:txBody>
      </p:sp>
      <p:sp>
        <p:nvSpPr>
          <p:cNvPr id="3" name="Content Placeholder 2"/>
          <p:cNvSpPr>
            <a:spLocks noGrp="1"/>
          </p:cNvSpPr>
          <p:nvPr>
            <p:ph idx="1"/>
          </p:nvPr>
        </p:nvSpPr>
        <p:spPr>
          <a:xfrm>
            <a:off x="381000" y="1447800"/>
            <a:ext cx="8305800" cy="4495800"/>
          </a:xfrm>
        </p:spPr>
        <p:txBody>
          <a:bodyPr/>
          <a:lstStyle/>
          <a:p>
            <a:pPr marL="285750" indent="-285750">
              <a:lnSpc>
                <a:spcPct val="113000"/>
              </a:lnSpc>
              <a:spcBef>
                <a:spcPts val="600"/>
              </a:spcBef>
              <a:spcAft>
                <a:spcPts val="600"/>
              </a:spcAft>
              <a:buFont typeface="Arial" panose="020B0604020202020204" pitchFamily="34" charset="0"/>
              <a:buChar char="•"/>
              <a:defRPr/>
            </a:pPr>
            <a:r>
              <a:rPr lang="en-US" sz="1600" kern="1200" dirty="0" smtClean="0">
                <a:latin typeface="Franklin Gothic Book" charset="0"/>
                <a:ea typeface="Franklin Gothic Book" charset="0"/>
                <a:cs typeface="Franklin Gothic Book" charset="0"/>
              </a:rPr>
              <a:t>Requests for Information</a:t>
            </a:r>
          </a:p>
          <a:p>
            <a:pPr marL="804863" lvl="1" indent="-347663">
              <a:lnSpc>
                <a:spcPct val="113000"/>
              </a:lnSpc>
              <a:spcBef>
                <a:spcPts val="0"/>
              </a:spcBef>
              <a:spcAft>
                <a:spcPts val="600"/>
              </a:spcAft>
              <a:buFont typeface="Symbol" panose="05050102010706020507" pitchFamily="18" charset="2"/>
              <a:buChar char=""/>
              <a:tabLst>
                <a:tab pos="354965" algn="l"/>
              </a:tabLst>
              <a:defRPr/>
            </a:pPr>
            <a:r>
              <a:rPr lang="en-US" sz="1400" kern="1200" dirty="0" smtClean="0">
                <a:solidFill>
                  <a:srgbClr val="5C5A5A"/>
                </a:solidFill>
                <a:latin typeface="Franklin Gothic Book" charset="0"/>
                <a:ea typeface="Franklin Gothic Book" charset="0"/>
                <a:cs typeface="Franklin Gothic Book" charset="0"/>
              </a:rPr>
              <a:t>Upon </a:t>
            </a:r>
            <a:r>
              <a:rPr lang="en-US" sz="1400" kern="1200" dirty="0">
                <a:solidFill>
                  <a:srgbClr val="5C5A5A"/>
                </a:solidFill>
                <a:latin typeface="Franklin Gothic Book" charset="0"/>
                <a:ea typeface="Franklin Gothic Book" charset="0"/>
                <a:cs typeface="Franklin Gothic Book" charset="0"/>
              </a:rPr>
              <a:t>submitting or reporting a change to an application a member may be requested to submit verification for items such as </a:t>
            </a:r>
            <a:r>
              <a:rPr lang="en-US" sz="1400" i="1" kern="1200" dirty="0">
                <a:solidFill>
                  <a:srgbClr val="5C5A5A"/>
                </a:solidFill>
                <a:latin typeface="Franklin Gothic Book" charset="0"/>
                <a:ea typeface="Franklin Gothic Book" charset="0"/>
                <a:cs typeface="Franklin Gothic Book" charset="0"/>
              </a:rPr>
              <a:t>income, residency, citizenship</a:t>
            </a:r>
            <a:r>
              <a:rPr lang="en-US" sz="1400" kern="1200" dirty="0">
                <a:solidFill>
                  <a:srgbClr val="5C5A5A"/>
                </a:solidFill>
                <a:latin typeface="Franklin Gothic Book" charset="0"/>
                <a:ea typeface="Franklin Gothic Book" charset="0"/>
                <a:cs typeface="Franklin Gothic Book" charset="0"/>
              </a:rPr>
              <a:t>, etc. within an expressed timeframe in order to ensure continued </a:t>
            </a:r>
            <a:r>
              <a:rPr lang="en-US" sz="1400" kern="1200" dirty="0" smtClean="0">
                <a:solidFill>
                  <a:srgbClr val="5C5A5A"/>
                </a:solidFill>
                <a:latin typeface="Franklin Gothic Book" charset="0"/>
                <a:ea typeface="Franklin Gothic Book" charset="0"/>
                <a:cs typeface="Franklin Gothic Book" charset="0"/>
              </a:rPr>
              <a:t>coverage</a:t>
            </a:r>
          </a:p>
          <a:p>
            <a:pPr marL="804863" lvl="1" indent="-347663">
              <a:lnSpc>
                <a:spcPct val="113000"/>
              </a:lnSpc>
              <a:spcBef>
                <a:spcPts val="0"/>
              </a:spcBef>
              <a:spcAft>
                <a:spcPts val="600"/>
              </a:spcAft>
              <a:buFont typeface="Symbol" panose="05050102010706020507" pitchFamily="18" charset="2"/>
              <a:buChar char=""/>
              <a:tabLst>
                <a:tab pos="354965" algn="l"/>
              </a:tabLst>
              <a:defRPr/>
            </a:pPr>
            <a:r>
              <a:rPr lang="en-US" sz="1400" kern="1200" dirty="0">
                <a:solidFill>
                  <a:srgbClr val="5C5A5A"/>
                </a:solidFill>
                <a:latin typeface="Franklin Gothic Book" charset="0"/>
                <a:ea typeface="Franklin Gothic Book" charset="0"/>
                <a:cs typeface="Franklin Gothic Book" charset="0"/>
              </a:rPr>
              <a:t>If these documents are not submitted within the adequate timeframe a member is subject to eligibility changes or termination of </a:t>
            </a:r>
            <a:r>
              <a:rPr lang="en-US" sz="1400" kern="1200" dirty="0" smtClean="0">
                <a:solidFill>
                  <a:srgbClr val="5C5A5A"/>
                </a:solidFill>
                <a:latin typeface="Franklin Gothic Book" charset="0"/>
                <a:ea typeface="Franklin Gothic Book" charset="0"/>
                <a:cs typeface="Franklin Gothic Book" charset="0"/>
              </a:rPr>
              <a:t>coverage</a:t>
            </a:r>
          </a:p>
          <a:p>
            <a:pPr marL="285750" lvl="2" indent="-285750">
              <a:lnSpc>
                <a:spcPct val="114000"/>
              </a:lnSpc>
              <a:spcBef>
                <a:spcPts val="1200"/>
              </a:spcBef>
              <a:spcAft>
                <a:spcPts val="600"/>
              </a:spcAft>
              <a:buFont typeface="Arial" panose="020B0604020202020204" pitchFamily="34" charset="0"/>
              <a:buChar char="•"/>
              <a:tabLst>
                <a:tab pos="457200" algn="l"/>
              </a:tabLst>
              <a:defRPr/>
            </a:pPr>
            <a:r>
              <a:rPr lang="en-US" dirty="0" smtClean="0">
                <a:latin typeface="Franklin Gothic Book" panose="020B0503020102020204" pitchFamily="34" charset="0"/>
                <a:ea typeface="MS PGothic" pitchFamily="34" charset="-128"/>
                <a:cs typeface="Rockwell" pitchFamily="18" charset="0"/>
              </a:rPr>
              <a:t>Denial Notices</a:t>
            </a:r>
          </a:p>
          <a:p>
            <a:pPr marL="804863" lvl="1" indent="-347663">
              <a:lnSpc>
                <a:spcPct val="113000"/>
              </a:lnSpc>
              <a:spcBef>
                <a:spcPts val="0"/>
              </a:spcBef>
              <a:spcAft>
                <a:spcPts val="600"/>
              </a:spcAft>
              <a:buFont typeface="Symbol" panose="05050102010706020507" pitchFamily="18" charset="2"/>
              <a:buChar char=""/>
              <a:tabLst>
                <a:tab pos="354965" algn="l"/>
              </a:tabLst>
              <a:defRPr/>
            </a:pPr>
            <a:r>
              <a:rPr lang="en-US" sz="1400" kern="1200" dirty="0">
                <a:solidFill>
                  <a:srgbClr val="5C5A5A"/>
                </a:solidFill>
                <a:latin typeface="Franklin Gothic Book" charset="0"/>
                <a:ea typeface="Franklin Gothic Book" charset="0"/>
                <a:cs typeface="Franklin Gothic Book" charset="0"/>
              </a:rPr>
              <a:t>Because of the shared application and eligibility system, if an individual is found eligible for a Qualified Health Plan (QHP) through the Health Connector, the individual will receive a denial notice from </a:t>
            </a:r>
            <a:r>
              <a:rPr lang="en-US" sz="1400" kern="1200" dirty="0" err="1" smtClean="0">
                <a:solidFill>
                  <a:srgbClr val="5C5A5A"/>
                </a:solidFill>
                <a:latin typeface="Franklin Gothic Book" charset="0"/>
                <a:ea typeface="Franklin Gothic Book" charset="0"/>
                <a:cs typeface="Franklin Gothic Book" charset="0"/>
              </a:rPr>
              <a:t>MassHealth</a:t>
            </a:r>
            <a:r>
              <a:rPr lang="en-US" sz="1400" kern="1200" dirty="0">
                <a:solidFill>
                  <a:srgbClr val="5C5A5A"/>
                </a:solidFill>
                <a:latin typeface="Franklin Gothic Book" charset="0"/>
                <a:ea typeface="Franklin Gothic Book" charset="0"/>
                <a:cs typeface="Franklin Gothic Book" charset="0"/>
              </a:rPr>
              <a:t>, even if the constituent did not intend to apply for </a:t>
            </a:r>
            <a:r>
              <a:rPr lang="en-US" sz="1400" kern="1200" dirty="0" err="1">
                <a:solidFill>
                  <a:srgbClr val="5C5A5A"/>
                </a:solidFill>
                <a:latin typeface="Franklin Gothic Book" charset="0"/>
                <a:ea typeface="Franklin Gothic Book" charset="0"/>
                <a:cs typeface="Franklin Gothic Book" charset="0"/>
              </a:rPr>
              <a:t>MassHealth</a:t>
            </a:r>
            <a:r>
              <a:rPr lang="en-US" sz="1400" kern="1200" dirty="0">
                <a:solidFill>
                  <a:srgbClr val="5C5A5A"/>
                </a:solidFill>
                <a:latin typeface="Franklin Gothic Book" charset="0"/>
                <a:ea typeface="Franklin Gothic Book" charset="0"/>
                <a:cs typeface="Franklin Gothic Book" charset="0"/>
              </a:rPr>
              <a:t> </a:t>
            </a:r>
          </a:p>
          <a:p>
            <a:pPr marL="285750" lvl="2" indent="-285750">
              <a:lnSpc>
                <a:spcPct val="114000"/>
              </a:lnSpc>
              <a:spcBef>
                <a:spcPts val="1200"/>
              </a:spcBef>
              <a:spcAft>
                <a:spcPts val="600"/>
              </a:spcAft>
              <a:buFont typeface="Arial" panose="020B0604020202020204" pitchFamily="34" charset="0"/>
              <a:buChar char="•"/>
              <a:tabLst>
                <a:tab pos="457200" algn="l"/>
              </a:tabLst>
              <a:defRPr/>
            </a:pPr>
            <a:endParaRPr lang="en-US" dirty="0">
              <a:latin typeface="Franklin Gothic Book" panose="020B0503020102020204" pitchFamily="34" charset="0"/>
              <a:ea typeface="MS PGothic" pitchFamily="34" charset="-128"/>
              <a:cs typeface="Rockwell" pitchFamily="18" charset="0"/>
            </a:endParaRPr>
          </a:p>
          <a:p>
            <a:pPr marL="285750" indent="-285750">
              <a:lnSpc>
                <a:spcPct val="113000"/>
              </a:lnSpc>
              <a:spcBef>
                <a:spcPts val="600"/>
              </a:spcBef>
              <a:spcAft>
                <a:spcPts val="600"/>
              </a:spcAft>
              <a:buFont typeface="Arial" panose="020B0604020202020204" pitchFamily="34" charset="0"/>
              <a:buChar char="•"/>
              <a:defRPr/>
            </a:pPr>
            <a:endParaRPr lang="en-US" sz="1600" kern="1200" dirty="0">
              <a:solidFill>
                <a:srgbClr val="5C5A5A"/>
              </a:solidFill>
              <a:latin typeface="Franklin Gothic Book" charset="0"/>
              <a:ea typeface="Franklin Gothic Book" charset="0"/>
              <a:cs typeface="Franklin Gothic Book" charset="0"/>
            </a:endParaRPr>
          </a:p>
          <a:p>
            <a:pPr marL="800100" lvl="1" indent="-342900">
              <a:lnSpc>
                <a:spcPct val="113000"/>
              </a:lnSpc>
              <a:spcBef>
                <a:spcPts val="0"/>
              </a:spcBef>
              <a:spcAft>
                <a:spcPts val="600"/>
              </a:spcAft>
              <a:buFont typeface="Arial"/>
              <a:buChar char="•"/>
              <a:tabLst>
                <a:tab pos="354965" algn="l"/>
              </a:tabLst>
              <a:defRPr/>
            </a:pPr>
            <a:endParaRPr lang="en-US" sz="1000" dirty="0">
              <a:latin typeface="Franklin Gothic Book" charset="0"/>
              <a:ea typeface="Franklin Gothic Book" charset="0"/>
              <a:cs typeface="Franklin Gothic Book" charset="0"/>
            </a:endParaRPr>
          </a:p>
          <a:p>
            <a:pPr>
              <a:spcBef>
                <a:spcPts val="0"/>
              </a:spcBef>
            </a:pPr>
            <a:endParaRPr lang="en-US" sz="1600" dirty="0">
              <a:latin typeface="Franklin Gothic Book" charset="0"/>
              <a:ea typeface="Franklin Gothic Book" charset="0"/>
              <a:cs typeface="Franklin Gothic Book" charset="0"/>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37</a:t>
            </a:fld>
            <a:endParaRPr lang="en-US" dirty="0"/>
          </a:p>
        </p:txBody>
      </p:sp>
    </p:spTree>
    <p:extLst>
      <p:ext uri="{BB962C8B-B14F-4D97-AF65-F5344CB8AC3E}">
        <p14:creationId xmlns:p14="http://schemas.microsoft.com/office/powerpoint/2010/main" val="3936215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My Constituent Lose Subsidies? </a:t>
            </a:r>
          </a:p>
        </p:txBody>
      </p:sp>
      <p:sp>
        <p:nvSpPr>
          <p:cNvPr id="3" name="Content Placeholder 2"/>
          <p:cNvSpPr>
            <a:spLocks noGrp="1"/>
          </p:cNvSpPr>
          <p:nvPr>
            <p:ph idx="1"/>
          </p:nvPr>
        </p:nvSpPr>
        <p:spPr>
          <a:xfrm>
            <a:off x="457200" y="1447800"/>
            <a:ext cx="8229600" cy="4480560"/>
          </a:xfrm>
        </p:spPr>
        <p:txBody>
          <a:bodyPr/>
          <a:lstStyle/>
          <a:p>
            <a:pPr marL="285750" indent="-285750">
              <a:lnSpc>
                <a:spcPct val="112000"/>
              </a:lnSpc>
              <a:spcBef>
                <a:spcPts val="600"/>
              </a:spcBef>
              <a:spcAft>
                <a:spcPts val="600"/>
              </a:spcAft>
              <a:buFont typeface="Arial" panose="020B0604020202020204" pitchFamily="34" charset="0"/>
              <a:buChar char="•"/>
            </a:pPr>
            <a:r>
              <a:rPr lang="en-US" sz="1600" kern="1200" dirty="0">
                <a:ea typeface="MS PGothic" pitchFamily="34" charset="-128"/>
                <a:cs typeface="Rockwell" pitchFamily="18" charset="0"/>
              </a:rPr>
              <a:t>Members may contact your office if they are found ineligible for subsidies,  this can occur for a number of reasons and in some cases we are not allowed to tell you the reason because of privacy laws</a:t>
            </a:r>
          </a:p>
          <a:p>
            <a:pPr marL="285750" indent="-285750">
              <a:lnSpc>
                <a:spcPct val="112000"/>
              </a:lnSpc>
              <a:spcBef>
                <a:spcPts val="600"/>
              </a:spcBef>
              <a:spcAft>
                <a:spcPts val="600"/>
              </a:spcAft>
              <a:buFont typeface="Arial" panose="020B0604020202020204" pitchFamily="34" charset="0"/>
              <a:buChar char="•"/>
            </a:pPr>
            <a:r>
              <a:rPr lang="en-US" sz="1600" dirty="0" smtClean="0"/>
              <a:t>Our Ombudsman team works with members to identify what factors may be barring them from accessing </a:t>
            </a:r>
            <a:r>
              <a:rPr lang="en-US" sz="1600" dirty="0"/>
              <a:t>subsidies and reviews the following checklist with them in an effort to determine the root cause, such as:  </a:t>
            </a:r>
          </a:p>
          <a:p>
            <a:pPr marL="804863" lvl="1" indent="-347663">
              <a:lnSpc>
                <a:spcPct val="112000"/>
              </a:lnSpc>
              <a:spcAft>
                <a:spcPts val="600"/>
              </a:spcAft>
              <a:buFont typeface="Symbol" panose="05050102010706020507" pitchFamily="18" charset="2"/>
              <a:buChar char=""/>
              <a:tabLst>
                <a:tab pos="354965" algn="l"/>
              </a:tabLst>
              <a:defRPr/>
            </a:pPr>
            <a:r>
              <a:rPr lang="en-US" sz="1400" kern="1200" dirty="0">
                <a:solidFill>
                  <a:srgbClr val="5C5A5A"/>
                </a:solidFill>
                <a:latin typeface="Franklin Gothic Book" charset="0"/>
                <a:ea typeface="Franklin Gothic Book" charset="0"/>
                <a:cs typeface="Franklin Gothic Book" charset="0"/>
              </a:rPr>
              <a:t>Income </a:t>
            </a:r>
            <a:r>
              <a:rPr lang="en-US" sz="1400" kern="1200" dirty="0" smtClean="0">
                <a:solidFill>
                  <a:srgbClr val="5C5A5A"/>
                </a:solidFill>
                <a:latin typeface="Franklin Gothic Book" charset="0"/>
                <a:ea typeface="Franklin Gothic Book" charset="0"/>
                <a:cs typeface="Franklin Gothic Book" charset="0"/>
              </a:rPr>
              <a:t>level</a:t>
            </a:r>
          </a:p>
          <a:p>
            <a:pPr marL="804863" lvl="1" indent="-347663">
              <a:lnSpc>
                <a:spcPct val="112000"/>
              </a:lnSpc>
              <a:spcAft>
                <a:spcPts val="600"/>
              </a:spcAft>
              <a:buFont typeface="Symbol" panose="05050102010706020507" pitchFamily="18" charset="2"/>
              <a:buChar char=""/>
              <a:tabLst>
                <a:tab pos="354965" algn="l"/>
              </a:tabLst>
              <a:defRPr/>
            </a:pPr>
            <a:r>
              <a:rPr lang="en-US" sz="1400" kern="1200" dirty="0" smtClean="0">
                <a:solidFill>
                  <a:srgbClr val="5C5A5A"/>
                </a:solidFill>
                <a:latin typeface="Franklin Gothic Book" charset="0"/>
                <a:ea typeface="Franklin Gothic Book" charset="0"/>
                <a:cs typeface="Franklin Gothic Book" charset="0"/>
              </a:rPr>
              <a:t>Access to Employer </a:t>
            </a:r>
            <a:r>
              <a:rPr lang="en-US" sz="1400" kern="1200" dirty="0">
                <a:solidFill>
                  <a:srgbClr val="5C5A5A"/>
                </a:solidFill>
                <a:latin typeface="Franklin Gothic Book" charset="0"/>
                <a:ea typeface="Franklin Gothic Book" charset="0"/>
                <a:cs typeface="Franklin Gothic Book" charset="0"/>
              </a:rPr>
              <a:t>Sponsored Insurance (ESI</a:t>
            </a:r>
            <a:r>
              <a:rPr lang="en-US" sz="1400" kern="1200" dirty="0" smtClean="0">
                <a:solidFill>
                  <a:srgbClr val="5C5A5A"/>
                </a:solidFill>
                <a:latin typeface="Franklin Gothic Book" charset="0"/>
                <a:ea typeface="Franklin Gothic Book" charset="0"/>
                <a:cs typeface="Franklin Gothic Book" charset="0"/>
              </a:rPr>
              <a:t>) </a:t>
            </a:r>
            <a:r>
              <a:rPr lang="en-US" sz="1400" kern="1200" dirty="0">
                <a:solidFill>
                  <a:srgbClr val="5C5A5A"/>
                </a:solidFill>
                <a:latin typeface="Franklin Gothic Book" charset="0"/>
                <a:ea typeface="Franklin Gothic Book" charset="0"/>
                <a:cs typeface="Franklin Gothic Book" charset="0"/>
              </a:rPr>
              <a:t>that meets affordability and value standards </a:t>
            </a:r>
          </a:p>
          <a:p>
            <a:pPr marL="804863" lvl="1" indent="-347663">
              <a:lnSpc>
                <a:spcPct val="112000"/>
              </a:lnSpc>
              <a:spcAft>
                <a:spcPts val="600"/>
              </a:spcAft>
              <a:buFont typeface="Symbol" panose="05050102010706020507" pitchFamily="18" charset="2"/>
              <a:buChar char=""/>
              <a:tabLst>
                <a:tab pos="354965" algn="l"/>
              </a:tabLst>
              <a:defRPr/>
            </a:pPr>
            <a:r>
              <a:rPr lang="en-US" sz="1400" kern="1200" dirty="0" smtClean="0">
                <a:solidFill>
                  <a:srgbClr val="5C5A5A"/>
                </a:solidFill>
                <a:latin typeface="Franklin Gothic Book" charset="0"/>
                <a:ea typeface="Franklin Gothic Book" charset="0"/>
                <a:cs typeface="Franklin Gothic Book" charset="0"/>
              </a:rPr>
              <a:t>Access </a:t>
            </a:r>
            <a:r>
              <a:rPr lang="en-US" sz="1400" kern="1200" dirty="0">
                <a:solidFill>
                  <a:srgbClr val="5C5A5A"/>
                </a:solidFill>
                <a:latin typeface="Franklin Gothic Book" charset="0"/>
                <a:ea typeface="Franklin Gothic Book" charset="0"/>
                <a:cs typeface="Franklin Gothic Book" charset="0"/>
              </a:rPr>
              <a:t>to government minimum essential coverage </a:t>
            </a:r>
            <a:r>
              <a:rPr lang="en-US" sz="1400" kern="1200" dirty="0" smtClean="0">
                <a:solidFill>
                  <a:srgbClr val="5C5A5A"/>
                </a:solidFill>
                <a:latin typeface="Franklin Gothic Book" charset="0"/>
                <a:ea typeface="Franklin Gothic Book" charset="0"/>
                <a:cs typeface="Franklin Gothic Book" charset="0"/>
              </a:rPr>
              <a:t>(Tricare, Medicaid, Medicare, </a:t>
            </a:r>
            <a:r>
              <a:rPr lang="en-US" sz="1400" kern="1200" dirty="0">
                <a:solidFill>
                  <a:srgbClr val="5C5A5A"/>
                </a:solidFill>
                <a:latin typeface="Franklin Gothic Book" charset="0"/>
                <a:ea typeface="Franklin Gothic Book" charset="0"/>
                <a:cs typeface="Franklin Gothic Book" charset="0"/>
              </a:rPr>
              <a:t>VA)</a:t>
            </a:r>
          </a:p>
          <a:p>
            <a:pPr marL="804863" lvl="1" indent="-347663">
              <a:lnSpc>
                <a:spcPct val="112000"/>
              </a:lnSpc>
              <a:spcAft>
                <a:spcPts val="600"/>
              </a:spcAft>
              <a:buFont typeface="Symbol" panose="05050102010706020507" pitchFamily="18" charset="2"/>
              <a:buChar char=""/>
              <a:tabLst>
                <a:tab pos="354965" algn="l"/>
              </a:tabLst>
              <a:defRPr/>
            </a:pPr>
            <a:r>
              <a:rPr lang="en-US" sz="1400" kern="1200" dirty="0">
                <a:solidFill>
                  <a:srgbClr val="5C5A5A"/>
                </a:solidFill>
                <a:latin typeface="Franklin Gothic Book" charset="0"/>
                <a:ea typeface="Franklin Gothic Book" charset="0"/>
                <a:cs typeface="Franklin Gothic Book" charset="0"/>
              </a:rPr>
              <a:t>Invalid tax-filing status (such as </a:t>
            </a:r>
            <a:r>
              <a:rPr lang="en-US" sz="1400" kern="1200" dirty="0" smtClean="0">
                <a:solidFill>
                  <a:srgbClr val="5C5A5A"/>
                </a:solidFill>
                <a:latin typeface="Franklin Gothic Book" charset="0"/>
                <a:ea typeface="Franklin Gothic Book" charset="0"/>
                <a:cs typeface="Franklin Gothic Book" charset="0"/>
              </a:rPr>
              <a:t>“married </a:t>
            </a:r>
            <a:r>
              <a:rPr lang="en-US" sz="1400" kern="1200" dirty="0">
                <a:solidFill>
                  <a:srgbClr val="5C5A5A"/>
                </a:solidFill>
                <a:latin typeface="Franklin Gothic Book" charset="0"/>
                <a:ea typeface="Franklin Gothic Book" charset="0"/>
                <a:cs typeface="Franklin Gothic Book" charset="0"/>
              </a:rPr>
              <a:t>filing </a:t>
            </a:r>
            <a:r>
              <a:rPr lang="en-US" sz="1400" kern="1200" dirty="0" smtClean="0">
                <a:solidFill>
                  <a:srgbClr val="5C5A5A"/>
                </a:solidFill>
                <a:latin typeface="Franklin Gothic Book" charset="0"/>
                <a:ea typeface="Franklin Gothic Book" charset="0"/>
                <a:cs typeface="Franklin Gothic Book" charset="0"/>
              </a:rPr>
              <a:t>separately” </a:t>
            </a:r>
            <a:r>
              <a:rPr lang="en-US" sz="1400" kern="1200" dirty="0">
                <a:solidFill>
                  <a:srgbClr val="5C5A5A"/>
                </a:solidFill>
                <a:latin typeface="Franklin Gothic Book" charset="0"/>
                <a:ea typeface="Franklin Gothic Book" charset="0"/>
                <a:cs typeface="Franklin Gothic Book" charset="0"/>
              </a:rPr>
              <a:t>status)</a:t>
            </a:r>
          </a:p>
          <a:p>
            <a:pPr marL="804863" lvl="1" indent="-347663">
              <a:lnSpc>
                <a:spcPct val="112000"/>
              </a:lnSpc>
              <a:spcAft>
                <a:spcPts val="600"/>
              </a:spcAft>
              <a:buFont typeface="Symbol" panose="05050102010706020507" pitchFamily="18" charset="2"/>
              <a:buChar char=""/>
              <a:tabLst>
                <a:tab pos="354965" algn="l"/>
              </a:tabLst>
              <a:defRPr/>
            </a:pPr>
            <a:r>
              <a:rPr lang="en-US" sz="1400" kern="1200" dirty="0" smtClean="0">
                <a:solidFill>
                  <a:srgbClr val="5C5A5A"/>
                </a:solidFill>
                <a:latin typeface="Franklin Gothic Book" charset="0"/>
                <a:ea typeface="Franklin Gothic Book" charset="0"/>
                <a:cs typeface="Franklin Gothic Book" charset="0"/>
              </a:rPr>
              <a:t>Failure </a:t>
            </a:r>
            <a:r>
              <a:rPr lang="en-US" sz="1400" kern="1200" dirty="0">
                <a:solidFill>
                  <a:srgbClr val="5C5A5A"/>
                </a:solidFill>
                <a:latin typeface="Franklin Gothic Book" charset="0"/>
                <a:ea typeface="Franklin Gothic Book" charset="0"/>
                <a:cs typeface="Franklin Gothic Book" charset="0"/>
              </a:rPr>
              <a:t>to file and reconcile taxes, including the IRS’ Form </a:t>
            </a:r>
            <a:r>
              <a:rPr lang="en-US" sz="1400" kern="1200" dirty="0" smtClean="0">
                <a:solidFill>
                  <a:srgbClr val="5C5A5A"/>
                </a:solidFill>
                <a:latin typeface="Franklin Gothic Book" charset="0"/>
                <a:ea typeface="Franklin Gothic Book" charset="0"/>
                <a:cs typeface="Franklin Gothic Book" charset="0"/>
              </a:rPr>
              <a:t>8962 - </a:t>
            </a:r>
            <a:r>
              <a:rPr lang="en-US" sz="1400" kern="1200" dirty="0">
                <a:solidFill>
                  <a:srgbClr val="5C5A5A"/>
                </a:solidFill>
                <a:latin typeface="Franklin Gothic Book" charset="0"/>
                <a:ea typeface="Franklin Gothic Book" charset="0"/>
                <a:cs typeface="Franklin Gothic Book" charset="0"/>
              </a:rPr>
              <a:t>due to federal tax privacy laws, it may be difficult for us to communicate </a:t>
            </a:r>
            <a:r>
              <a:rPr lang="en-US" sz="1400" kern="1200" dirty="0" smtClean="0">
                <a:solidFill>
                  <a:srgbClr val="5C5A5A"/>
                </a:solidFill>
                <a:latin typeface="Franklin Gothic Book" charset="0"/>
                <a:ea typeface="Franklin Gothic Book" charset="0"/>
                <a:cs typeface="Franklin Gothic Book" charset="0"/>
              </a:rPr>
              <a:t>that this is the reason a </a:t>
            </a:r>
            <a:r>
              <a:rPr lang="en-US" sz="1400" kern="1200" dirty="0">
                <a:solidFill>
                  <a:srgbClr val="5C5A5A"/>
                </a:solidFill>
                <a:latin typeface="Franklin Gothic Book" charset="0"/>
                <a:ea typeface="Franklin Gothic Book" charset="0"/>
                <a:cs typeface="Franklin Gothic Book" charset="0"/>
              </a:rPr>
              <a:t>person is being denied subsidies</a:t>
            </a:r>
          </a:p>
          <a:p>
            <a:pPr marL="804863" lvl="1" indent="-347663">
              <a:lnSpc>
                <a:spcPct val="112000"/>
              </a:lnSpc>
              <a:spcAft>
                <a:spcPts val="600"/>
              </a:spcAft>
              <a:buFont typeface="Symbol" panose="05050102010706020507" pitchFamily="18" charset="2"/>
              <a:buChar char=""/>
              <a:tabLst>
                <a:tab pos="354965" algn="l"/>
              </a:tabLst>
              <a:defRPr/>
            </a:pPr>
            <a:endParaRPr lang="en-US" sz="1400" kern="1200" dirty="0" smtClean="0">
              <a:solidFill>
                <a:srgbClr val="5C5A5A"/>
              </a:solidFill>
              <a:latin typeface="Franklin Gothic Book" charset="0"/>
              <a:ea typeface="Franklin Gothic Book" charset="0"/>
              <a:cs typeface="Franklin Gothic Book" charset="0"/>
            </a:endParaRPr>
          </a:p>
          <a:p>
            <a:endParaRPr lang="en-US" dirty="0" smtClean="0"/>
          </a:p>
        </p:txBody>
      </p:sp>
      <p:sp>
        <p:nvSpPr>
          <p:cNvPr id="4" name="Slide Number Placeholder 3"/>
          <p:cNvSpPr>
            <a:spLocks noGrp="1"/>
          </p:cNvSpPr>
          <p:nvPr>
            <p:ph type="sldNum" sz="quarter" idx="10"/>
          </p:nvPr>
        </p:nvSpPr>
        <p:spPr/>
        <p:txBody>
          <a:bodyPr/>
          <a:lstStyle/>
          <a:p>
            <a:fld id="{254B5E65-296D-440E-9811-9528B653460B}" type="slidenum">
              <a:rPr lang="en-US" smtClean="0"/>
              <a:pPr/>
              <a:t>38</a:t>
            </a:fld>
            <a:endParaRPr lang="en-US" dirty="0"/>
          </a:p>
        </p:txBody>
      </p:sp>
    </p:spTree>
    <p:extLst>
      <p:ext uri="{BB962C8B-B14F-4D97-AF65-F5344CB8AC3E}">
        <p14:creationId xmlns:p14="http://schemas.microsoft.com/office/powerpoint/2010/main" val="211689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07988" y="1371600"/>
            <a:ext cx="8534400" cy="4724400"/>
          </a:xfrm>
        </p:spPr>
        <p:txBody>
          <a:bodyPr/>
          <a:lstStyle/>
          <a:p>
            <a:pPr marL="0" indent="0"/>
            <a:r>
              <a:rPr lang="en-US" sz="1800" b="1" i="1" kern="1200" dirty="0">
                <a:solidFill>
                  <a:srgbClr val="DC8E28"/>
                </a:solidFill>
                <a:latin typeface="Rockwell"/>
                <a:ea typeface="MS PGothic" pitchFamily="34" charset="-128"/>
                <a:cs typeface="Rockwell" pitchFamily="18" charset="0"/>
              </a:rPr>
              <a:t>The Health </a:t>
            </a:r>
            <a:r>
              <a:rPr lang="en-US" sz="1800" b="1" i="1" kern="1200" dirty="0" smtClean="0">
                <a:solidFill>
                  <a:srgbClr val="DC8E28"/>
                </a:solidFill>
                <a:latin typeface="Rockwell"/>
                <a:ea typeface="MS PGothic" pitchFamily="34" charset="-128"/>
                <a:cs typeface="Rockwell" pitchFamily="18" charset="0"/>
              </a:rPr>
              <a:t>Connector is the state’s health insurance marketplace, offering Massachusetts residents and small businesses a way to understand their health coverage options, access affordability help, and compare and enroll in quality health and dental plans. </a:t>
            </a:r>
            <a:endParaRPr lang="en-US" sz="1600" dirty="0" smtClean="0">
              <a:latin typeface="Franklin Gothic Book" panose="020B0503020102020204" pitchFamily="34" charset="0"/>
              <a:ea typeface="MS PGothic" pitchFamily="34" charset="-128"/>
              <a:cs typeface="Rockwell" pitchFamily="18" charset="0"/>
            </a:endParaRPr>
          </a:p>
          <a:p>
            <a:pPr marL="285750" indent="-285750">
              <a:buFont typeface="Arial" panose="020B0604020202020204" pitchFamily="34" charset="0"/>
              <a:buChar char="•"/>
            </a:pPr>
            <a:r>
              <a:rPr lang="en-US" sz="1600" dirty="0" smtClean="0">
                <a:latin typeface="Franklin Gothic Book" panose="020B0503020102020204" pitchFamily="34" charset="0"/>
                <a:ea typeface="MS PGothic" pitchFamily="34" charset="-128"/>
                <a:cs typeface="Rockwell" pitchFamily="18" charset="0"/>
              </a:rPr>
              <a:t>The Health Connector was created by Chapter 58 of the Acts of 2006, a major state health reform aimed at increasing access to health insurance in Massachusetts, and later adapted to incorporate the federal health reforms of the Affordable Care </a:t>
            </a:r>
            <a:r>
              <a:rPr lang="en-US" sz="1600" dirty="0">
                <a:latin typeface="Franklin Gothic Book" panose="020B0503020102020204" pitchFamily="34" charset="0"/>
                <a:ea typeface="MS PGothic" pitchFamily="34" charset="-128"/>
                <a:cs typeface="Rockwell" pitchFamily="18" charset="0"/>
              </a:rPr>
              <a:t>Act (ACA)</a:t>
            </a:r>
          </a:p>
          <a:p>
            <a:pPr marL="652462" lvl="2" indent="-285750" eaLnBrk="0" hangingPunct="0">
              <a:lnSpc>
                <a:spcPct val="114000"/>
              </a:lnSpc>
              <a:spcAft>
                <a:spcPts val="600"/>
              </a:spcAft>
              <a:defRPr/>
            </a:pPr>
            <a:r>
              <a:rPr lang="en-US" sz="1400" kern="1200" dirty="0" smtClean="0">
                <a:latin typeface="Franklin Gothic Book" pitchFamily="34" charset="0"/>
                <a:ea typeface="MS PGothic" pitchFamily="34" charset="-128"/>
                <a:cs typeface="Rockwell" pitchFamily="18" charset="0"/>
              </a:rPr>
              <a:t>The </a:t>
            </a:r>
            <a:r>
              <a:rPr lang="en-US" sz="1400" kern="1200" dirty="0">
                <a:latin typeface="Franklin Gothic Book" pitchFamily="34" charset="0"/>
                <a:ea typeface="MS PGothic" pitchFamily="34" charset="-128"/>
                <a:cs typeface="Rockwell" pitchFamily="18" charset="0"/>
              </a:rPr>
              <a:t>Health Connector is governed by an eleven member Board of Directors, </a:t>
            </a:r>
            <a:r>
              <a:rPr lang="en-US" sz="1400" kern="1200" dirty="0" smtClean="0">
                <a:latin typeface="Franklin Gothic Book" pitchFamily="34" charset="0"/>
                <a:ea typeface="MS PGothic" pitchFamily="34" charset="-128"/>
                <a:cs typeface="Rockwell" pitchFamily="18" charset="0"/>
              </a:rPr>
              <a:t>chaired by Executive </a:t>
            </a:r>
            <a:r>
              <a:rPr lang="en-US" sz="1400" kern="1200" dirty="0">
                <a:latin typeface="Franklin Gothic Book" pitchFamily="34" charset="0"/>
                <a:ea typeface="MS PGothic" pitchFamily="34" charset="-128"/>
                <a:cs typeface="Rockwell" pitchFamily="18" charset="0"/>
              </a:rPr>
              <a:t>Office of Health and Human Services </a:t>
            </a:r>
            <a:r>
              <a:rPr lang="en-US" sz="1400" kern="1200" dirty="0" smtClean="0">
                <a:latin typeface="Franklin Gothic Book" pitchFamily="34" charset="0"/>
                <a:ea typeface="MS PGothic" pitchFamily="34" charset="-128"/>
                <a:cs typeface="Rockwell" pitchFamily="18" charset="0"/>
              </a:rPr>
              <a:t>Secretary Sudders (for more information on </a:t>
            </a:r>
            <a:r>
              <a:rPr lang="en-US" sz="1400" kern="1200" dirty="0">
                <a:latin typeface="Franklin Gothic Book" pitchFamily="34" charset="0"/>
                <a:ea typeface="MS PGothic" pitchFamily="34" charset="-128"/>
                <a:cs typeface="Rockwell" pitchFamily="18" charset="0"/>
              </a:rPr>
              <a:t>Board meetings: </a:t>
            </a:r>
            <a:r>
              <a:rPr lang="en-US" sz="1400" kern="1200" dirty="0" smtClean="0">
                <a:latin typeface="Franklin Gothic Book" pitchFamily="34" charset="0"/>
                <a:ea typeface="MS PGothic" pitchFamily="34" charset="-128"/>
                <a:cs typeface="Rockwell" pitchFamily="18" charset="0"/>
                <a:hlinkClick r:id="rId3"/>
              </a:rPr>
              <a:t>www.mahealthconnector.org/about/leadership/board-meetings</a:t>
            </a:r>
            <a:r>
              <a:rPr lang="en-US" sz="1400" kern="1200" dirty="0" smtClean="0">
                <a:latin typeface="Franklin Gothic Book" pitchFamily="34" charset="0"/>
                <a:ea typeface="MS PGothic" pitchFamily="34" charset="-128"/>
                <a:cs typeface="Rockwell" pitchFamily="18" charset="0"/>
              </a:rPr>
              <a:t>)   </a:t>
            </a:r>
            <a:endParaRPr lang="en-US" sz="1400" kern="1200" dirty="0" smtClean="0">
              <a:solidFill>
                <a:srgbClr val="FF0000"/>
              </a:solidFill>
              <a:latin typeface="Franklin Gothic Book" pitchFamily="34" charset="0"/>
              <a:ea typeface="MS PGothic" pitchFamily="34" charset="-128"/>
              <a:cs typeface="Rockwell" pitchFamily="18" charset="0"/>
            </a:endParaRPr>
          </a:p>
          <a:p>
            <a:pPr marL="652462" lvl="2" indent="-285750" eaLnBrk="0" hangingPunct="0">
              <a:lnSpc>
                <a:spcPct val="114000"/>
              </a:lnSpc>
              <a:spcAft>
                <a:spcPts val="600"/>
              </a:spcAft>
              <a:defRPr/>
            </a:pPr>
            <a:r>
              <a:rPr lang="en-US" sz="1400" kern="1200" dirty="0" smtClean="0">
                <a:latin typeface="Franklin Gothic Book" pitchFamily="34" charset="0"/>
                <a:ea typeface="MS PGothic" pitchFamily="34" charset="-128"/>
                <a:cs typeface="Rockwell" pitchFamily="18" charset="0"/>
              </a:rPr>
              <a:t>The Health Connector currently serves over 250,000 members</a:t>
            </a:r>
            <a:endParaRPr lang="en-US" sz="1400" strike="sngStrike" kern="1200" dirty="0" smtClean="0">
              <a:solidFill>
                <a:srgbClr val="FF0000"/>
              </a:solidFill>
              <a:latin typeface="Franklin Gothic Book" pitchFamily="34" charset="0"/>
              <a:ea typeface="MS PGothic" pitchFamily="34" charset="-128"/>
              <a:cs typeface="Rockwell" pitchFamily="18" charset="0"/>
            </a:endParaRPr>
          </a:p>
          <a:p>
            <a:pPr marL="285750" lvl="2" indent="-285750">
              <a:lnSpc>
                <a:spcPct val="114000"/>
              </a:lnSpc>
              <a:spcAft>
                <a:spcPts val="600"/>
              </a:spcAft>
              <a:buFont typeface="Arial" panose="020B0604020202020204" pitchFamily="34" charset="0"/>
              <a:buChar char="•"/>
              <a:tabLst>
                <a:tab pos="457200" algn="l"/>
              </a:tabLst>
              <a:defRPr/>
            </a:pPr>
            <a:r>
              <a:rPr lang="en-US" dirty="0" smtClean="0">
                <a:latin typeface="Franklin Gothic Book" panose="020B0503020102020204" pitchFamily="34" charset="0"/>
                <a:ea typeface="MS PGothic" pitchFamily="34" charset="-128"/>
                <a:cs typeface="Rockwell" pitchFamily="18" charset="0"/>
              </a:rPr>
              <a:t>The Health Connector's programs, outreach and public education efforts, and policies have helped Massachusetts lead the nation with over 97% of residents insured</a:t>
            </a:r>
          </a:p>
          <a:p>
            <a:pPr marL="285750" lvl="2" indent="-285750">
              <a:lnSpc>
                <a:spcPct val="114000"/>
              </a:lnSpc>
              <a:spcAft>
                <a:spcPts val="600"/>
              </a:spcAft>
              <a:buFont typeface="Arial" panose="020B0604020202020204" pitchFamily="34" charset="0"/>
              <a:buChar char="•"/>
              <a:tabLst>
                <a:tab pos="457200" algn="l"/>
              </a:tabLst>
              <a:defRPr/>
            </a:pPr>
            <a:r>
              <a:rPr lang="en-US" dirty="0">
                <a:latin typeface="Franklin Gothic Book" panose="020B0503020102020204" pitchFamily="34" charset="0"/>
                <a:ea typeface="MS PGothic" pitchFamily="34" charset="-128"/>
                <a:cs typeface="Rockwell" pitchFamily="18" charset="0"/>
              </a:rPr>
              <a:t>In addition to its role as a place to find and compare coverage, the Health Connector plays an active policy role in Massachusetts’ version of health reform, such as determining the policies that govern the Commonwealth’s requirement to have health </a:t>
            </a:r>
            <a:r>
              <a:rPr lang="en-US" dirty="0" smtClean="0">
                <a:latin typeface="Franklin Gothic Book" panose="020B0503020102020204" pitchFamily="34" charset="0"/>
                <a:ea typeface="MS PGothic" pitchFamily="34" charset="-128"/>
                <a:cs typeface="Rockwell" pitchFamily="18" charset="0"/>
              </a:rPr>
              <a:t>insurance</a:t>
            </a:r>
            <a:endParaRPr lang="en-US" b="1" i="1" kern="1200" dirty="0">
              <a:solidFill>
                <a:srgbClr val="DC8E28"/>
              </a:solidFill>
              <a:latin typeface="Rockwell"/>
              <a:ea typeface="MS PGothic" pitchFamily="34" charset="-128"/>
              <a:cs typeface="Rockwell" pitchFamily="18" charset="0"/>
            </a:endParaRPr>
          </a:p>
          <a:p>
            <a:pPr marL="285750" lvl="2" indent="-285750">
              <a:lnSpc>
                <a:spcPct val="114000"/>
              </a:lnSpc>
              <a:spcAft>
                <a:spcPts val="600"/>
              </a:spcAft>
              <a:buFont typeface="Arial" panose="020B0604020202020204" pitchFamily="34" charset="0"/>
              <a:buChar char="•"/>
              <a:tabLst>
                <a:tab pos="457200" algn="l"/>
              </a:tabLst>
              <a:defRPr/>
            </a:pPr>
            <a:endParaRPr lang="en-US" dirty="0" smtClean="0">
              <a:latin typeface="Franklin Gothic Book" panose="020B0503020102020204" pitchFamily="34" charset="0"/>
              <a:ea typeface="MS PGothic" pitchFamily="34" charset="-128"/>
              <a:cs typeface="Rockwell" pitchFamily="18" charset="0"/>
            </a:endParaRPr>
          </a:p>
          <a:p>
            <a:pPr marL="0" indent="0"/>
            <a:endParaRPr lang="en-US" sz="1800" b="1" i="1" kern="1200" dirty="0">
              <a:solidFill>
                <a:srgbClr val="DC8E28"/>
              </a:solidFill>
              <a:latin typeface="Rockwell"/>
              <a:ea typeface="MS PGothic" pitchFamily="34" charset="-128"/>
              <a:cs typeface="Rockwell" pitchFamily="18" charset="0"/>
            </a:endParaRPr>
          </a:p>
          <a:p>
            <a:pPr marL="804863" lvl="1" indent="-347663">
              <a:lnSpc>
                <a:spcPct val="114000"/>
              </a:lnSpc>
              <a:spcBef>
                <a:spcPts val="300"/>
              </a:spcBef>
              <a:spcAft>
                <a:spcPts val="300"/>
              </a:spcAft>
              <a:buFont typeface="Symbol" panose="05050102010706020507" pitchFamily="18" charset="2"/>
              <a:buChar char=""/>
              <a:tabLst>
                <a:tab pos="354965" algn="l"/>
              </a:tabLst>
              <a:defRPr/>
            </a:pPr>
            <a:endParaRPr lang="en-US" b="1" kern="1200" dirty="0">
              <a:solidFill>
                <a:srgbClr val="5C5A5A"/>
              </a:solidFill>
              <a:latin typeface="Franklin Gothic Book" pitchFamily="34" charset="0"/>
              <a:ea typeface="MS PGothic" pitchFamily="34" charset="-128"/>
              <a:cs typeface="Rockwell" pitchFamily="18" charset="0"/>
            </a:endParaRPr>
          </a:p>
          <a:p>
            <a:endParaRPr lang="en-US" dirty="0"/>
          </a:p>
        </p:txBody>
      </p:sp>
      <p:sp>
        <p:nvSpPr>
          <p:cNvPr id="4" name="Slide Number Placeholder 3"/>
          <p:cNvSpPr>
            <a:spLocks noGrp="1"/>
          </p:cNvSpPr>
          <p:nvPr>
            <p:ph type="sldNum" sz="quarter" idx="10"/>
          </p:nvPr>
        </p:nvSpPr>
        <p:spPr/>
        <p:txBody>
          <a:bodyPr/>
          <a:lstStyle/>
          <a:p>
            <a:fld id="{254B5E65-296D-440E-9811-9528B653460B}" type="slidenum">
              <a:rPr lang="en-US" smtClean="0"/>
              <a:pPr/>
              <a:t>4</a:t>
            </a:fld>
            <a:endParaRPr lang="en-US" dirty="0"/>
          </a:p>
        </p:txBody>
      </p:sp>
    </p:spTree>
    <p:extLst>
      <p:ext uri="{BB962C8B-B14F-4D97-AF65-F5344CB8AC3E}">
        <p14:creationId xmlns:p14="http://schemas.microsoft.com/office/powerpoint/2010/main" val="18167530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(Cont’d)</a:t>
            </a:r>
            <a:endParaRPr lang="en-US" dirty="0"/>
          </a:p>
        </p:txBody>
      </p:sp>
      <p:sp>
        <p:nvSpPr>
          <p:cNvPr id="3" name="Content Placeholder 2"/>
          <p:cNvSpPr>
            <a:spLocks noGrp="1"/>
          </p:cNvSpPr>
          <p:nvPr>
            <p:ph idx="1"/>
          </p:nvPr>
        </p:nvSpPr>
        <p:spPr>
          <a:xfrm>
            <a:off x="282361" y="1374775"/>
            <a:ext cx="8686800" cy="5105400"/>
          </a:xfrm>
        </p:spPr>
        <p:txBody>
          <a:bodyPr/>
          <a:lstStyle/>
          <a:p>
            <a:pPr marL="0" lvl="2" indent="0">
              <a:lnSpc>
                <a:spcPct val="114000"/>
              </a:lnSpc>
              <a:spcBef>
                <a:spcPts val="1200"/>
              </a:spcBef>
              <a:spcAft>
                <a:spcPts val="600"/>
              </a:spcAft>
              <a:buNone/>
              <a:tabLst>
                <a:tab pos="457200" algn="l"/>
              </a:tabLst>
              <a:defRPr/>
            </a:pPr>
            <a:r>
              <a:rPr lang="en-US" sz="1800" b="1" i="1" kern="1200" dirty="0">
                <a:solidFill>
                  <a:srgbClr val="DC8E28"/>
                </a:solidFill>
                <a:latin typeface="Rockwell"/>
                <a:ea typeface="MS PGothic" pitchFamily="34" charset="-128"/>
                <a:cs typeface="Rockwell" pitchFamily="18" charset="0"/>
              </a:rPr>
              <a:t>The Health Connector and </a:t>
            </a:r>
            <a:r>
              <a:rPr lang="en-US" sz="1800" b="1" i="1" kern="1200" dirty="0" err="1">
                <a:solidFill>
                  <a:srgbClr val="DC8E28"/>
                </a:solidFill>
                <a:latin typeface="Rockwell"/>
                <a:ea typeface="MS PGothic" pitchFamily="34" charset="-128"/>
                <a:cs typeface="Rockwell" pitchFamily="18" charset="0"/>
              </a:rPr>
              <a:t>MassHealth</a:t>
            </a:r>
            <a:r>
              <a:rPr lang="en-US" sz="1800" b="1" i="1" kern="1200" dirty="0">
                <a:solidFill>
                  <a:srgbClr val="DC8E28"/>
                </a:solidFill>
                <a:latin typeface="Rockwell"/>
                <a:ea typeface="MS PGothic" pitchFamily="34" charset="-128"/>
                <a:cs typeface="Rockwell" pitchFamily="18" charset="0"/>
              </a:rPr>
              <a:t> </a:t>
            </a:r>
            <a:r>
              <a:rPr lang="en-US" sz="1800" b="1" i="1" kern="1200" dirty="0" smtClean="0">
                <a:solidFill>
                  <a:srgbClr val="DC8E28"/>
                </a:solidFill>
                <a:latin typeface="Rockwell"/>
                <a:ea typeface="MS PGothic" pitchFamily="34" charset="-128"/>
                <a:cs typeface="Rockwell" pitchFamily="18" charset="0"/>
              </a:rPr>
              <a:t>share </a:t>
            </a:r>
            <a:r>
              <a:rPr lang="en-US" sz="1800" b="1" i="1" kern="1200" dirty="0">
                <a:solidFill>
                  <a:srgbClr val="DC8E28"/>
                </a:solidFill>
                <a:latin typeface="Rockwell"/>
                <a:ea typeface="MS PGothic" pitchFamily="34" charset="-128"/>
                <a:cs typeface="Rockwell" pitchFamily="18" charset="0"/>
              </a:rPr>
              <a:t>a common application and eligibility system at </a:t>
            </a:r>
            <a:r>
              <a:rPr lang="en-US" sz="1800" b="1" i="1" kern="1200" dirty="0" smtClean="0">
                <a:solidFill>
                  <a:srgbClr val="DC8E28"/>
                </a:solidFill>
                <a:latin typeface="Rockwell"/>
                <a:ea typeface="MS PGothic" pitchFamily="34" charset="-128"/>
                <a:cs typeface="Rockwell" pitchFamily="18" charset="0"/>
                <a:hlinkClick r:id="rId3"/>
              </a:rPr>
              <a:t>www.mahealthconnector.org</a:t>
            </a:r>
            <a:r>
              <a:rPr lang="en-US" sz="1800" b="1" i="1" kern="1200" dirty="0" smtClean="0">
                <a:solidFill>
                  <a:srgbClr val="DC8E28"/>
                </a:solidFill>
                <a:latin typeface="Rockwell"/>
                <a:ea typeface="MS PGothic" pitchFamily="34" charset="-128"/>
                <a:cs typeface="Rockwell" pitchFamily="18" charset="0"/>
              </a:rPr>
              <a:t>, but are two distinct agencies, with different staff, </a:t>
            </a:r>
            <a:r>
              <a:rPr lang="en-US" sz="1800" b="1" i="1" kern="1200" dirty="0">
                <a:solidFill>
                  <a:srgbClr val="DC8E28"/>
                </a:solidFill>
                <a:latin typeface="Rockwell"/>
                <a:ea typeface="MS PGothic" pitchFamily="34" charset="-128"/>
                <a:cs typeface="Rockwell" pitchFamily="18" charset="0"/>
              </a:rPr>
              <a:t>call centers, plans, and policies. </a:t>
            </a:r>
          </a:p>
          <a:p>
            <a:pPr marL="285750" lvl="2" indent="-285750">
              <a:lnSpc>
                <a:spcPct val="114000"/>
              </a:lnSpc>
              <a:spcAft>
                <a:spcPts val="600"/>
              </a:spcAft>
              <a:buFont typeface="Arial" panose="020B0604020202020204" pitchFamily="34" charset="0"/>
              <a:buChar char="•"/>
              <a:tabLst>
                <a:tab pos="457200" algn="l"/>
              </a:tabLst>
              <a:defRPr/>
            </a:pPr>
            <a:r>
              <a:rPr lang="en-US" sz="1400" dirty="0" smtClean="0">
                <a:latin typeface="Franklin Gothic Book" panose="020B0503020102020204" pitchFamily="34" charset="0"/>
                <a:ea typeface="MS PGothic" pitchFamily="34" charset="-128"/>
                <a:cs typeface="Rockwell" pitchFamily="18" charset="0"/>
              </a:rPr>
              <a:t>The </a:t>
            </a:r>
            <a:r>
              <a:rPr lang="en-US" sz="1400" dirty="0">
                <a:latin typeface="Franklin Gothic Book" panose="020B0503020102020204" pitchFamily="34" charset="0"/>
                <a:ea typeface="MS PGothic" pitchFamily="34" charset="-128"/>
                <a:cs typeface="Rockwell" pitchFamily="18" charset="0"/>
              </a:rPr>
              <a:t>shared eligibility </a:t>
            </a:r>
            <a:r>
              <a:rPr lang="en-US" sz="1400" dirty="0" smtClean="0">
                <a:latin typeface="Franklin Gothic Book" panose="020B0503020102020204" pitchFamily="34" charset="0"/>
                <a:ea typeface="MS PGothic" pitchFamily="34" charset="-128"/>
                <a:cs typeface="Rockwell" pitchFamily="18" charset="0"/>
              </a:rPr>
              <a:t>system allows </a:t>
            </a:r>
            <a:r>
              <a:rPr lang="en-US" sz="1400" dirty="0">
                <a:latin typeface="Franklin Gothic Book" panose="020B0503020102020204" pitchFamily="34" charset="0"/>
                <a:ea typeface="MS PGothic" pitchFamily="34" charset="-128"/>
                <a:cs typeface="Rockwell" pitchFamily="18" charset="0"/>
              </a:rPr>
              <a:t>for </a:t>
            </a:r>
            <a:r>
              <a:rPr lang="en-US" sz="1400" dirty="0" smtClean="0">
                <a:latin typeface="Franklin Gothic Book" panose="020B0503020102020204" pitchFamily="34" charset="0"/>
                <a:ea typeface="MS PGothic" pitchFamily="34" charset="-128"/>
                <a:cs typeface="Rockwell" pitchFamily="18" charset="0"/>
              </a:rPr>
              <a:t>fluid movement </a:t>
            </a:r>
            <a:r>
              <a:rPr lang="en-US" sz="1400" dirty="0">
                <a:latin typeface="Franklin Gothic Book" panose="020B0503020102020204" pitchFamily="34" charset="0"/>
                <a:ea typeface="MS PGothic" pitchFamily="34" charset="-128"/>
                <a:cs typeface="Rockwell" pitchFamily="18" charset="0"/>
              </a:rPr>
              <a:t>of individuals between </a:t>
            </a:r>
            <a:r>
              <a:rPr lang="en-US" sz="1400" dirty="0" err="1">
                <a:latin typeface="Franklin Gothic Book" panose="020B0503020102020204" pitchFamily="34" charset="0"/>
                <a:ea typeface="MS PGothic" pitchFamily="34" charset="-128"/>
                <a:cs typeface="Rockwell" pitchFamily="18" charset="0"/>
              </a:rPr>
              <a:t>MassHealth</a:t>
            </a:r>
            <a:r>
              <a:rPr lang="en-US" sz="1400" dirty="0">
                <a:latin typeface="Franklin Gothic Book" panose="020B0503020102020204" pitchFamily="34" charset="0"/>
                <a:ea typeface="MS PGothic" pitchFamily="34" charset="-128"/>
                <a:cs typeface="Rockwell" pitchFamily="18" charset="0"/>
              </a:rPr>
              <a:t> and the Health Connector. This </a:t>
            </a:r>
            <a:r>
              <a:rPr lang="en-US" sz="1400" dirty="0" smtClean="0">
                <a:latin typeface="Franklin Gothic Book" panose="020B0503020102020204" pitchFamily="34" charset="0"/>
                <a:ea typeface="MS PGothic" pitchFamily="34" charset="-128"/>
                <a:cs typeface="Rockwell" pitchFamily="18" charset="0"/>
              </a:rPr>
              <a:t>is beneficial for members who experience life changes that impact their eligibility </a:t>
            </a:r>
          </a:p>
          <a:p>
            <a:pPr marL="285750" lvl="2" indent="-285750">
              <a:lnSpc>
                <a:spcPct val="114000"/>
              </a:lnSpc>
              <a:spcAft>
                <a:spcPts val="600"/>
              </a:spcAft>
              <a:buFont typeface="Arial" panose="020B0604020202020204" pitchFamily="34" charset="0"/>
              <a:buChar char="•"/>
              <a:tabLst>
                <a:tab pos="457200" algn="l"/>
              </a:tabLst>
              <a:defRPr/>
            </a:pPr>
            <a:r>
              <a:rPr lang="en-US" sz="1400" dirty="0" smtClean="0">
                <a:latin typeface="Franklin Gothic Book" panose="020B0503020102020204" pitchFamily="34" charset="0"/>
                <a:ea typeface="MS PGothic" pitchFamily="34" charset="-128"/>
                <a:cs typeface="Rockwell" pitchFamily="18" charset="0"/>
              </a:rPr>
              <a:t>As a portion of the populations served by </a:t>
            </a:r>
            <a:r>
              <a:rPr lang="en-US" sz="1400" dirty="0" err="1">
                <a:latin typeface="Franklin Gothic Book" panose="020B0503020102020204" pitchFamily="34" charset="0"/>
                <a:ea typeface="MS PGothic" pitchFamily="34" charset="-128"/>
                <a:cs typeface="Rockwell" pitchFamily="18" charset="0"/>
              </a:rPr>
              <a:t>MassHealth</a:t>
            </a:r>
            <a:r>
              <a:rPr lang="en-US" sz="1400" dirty="0">
                <a:latin typeface="Franklin Gothic Book" panose="020B0503020102020204" pitchFamily="34" charset="0"/>
                <a:ea typeface="MS PGothic" pitchFamily="34" charset="-128"/>
                <a:cs typeface="Rockwell" pitchFamily="18" charset="0"/>
              </a:rPr>
              <a:t> and the Health Connector are shared between our programs throughout the course of a plan year or within a family, it </a:t>
            </a:r>
            <a:r>
              <a:rPr lang="en-US" sz="1400" dirty="0" smtClean="0">
                <a:latin typeface="Franklin Gothic Book" panose="020B0503020102020204" pitchFamily="34" charset="0"/>
                <a:ea typeface="MS PGothic" pitchFamily="34" charset="-128"/>
                <a:cs typeface="Rockwell" pitchFamily="18" charset="0"/>
              </a:rPr>
              <a:t>is not uncommon for both agencies to be involved in </a:t>
            </a:r>
            <a:r>
              <a:rPr lang="en-US" sz="1400" dirty="0">
                <a:latin typeface="Franklin Gothic Book" panose="020B0503020102020204" pitchFamily="34" charset="0"/>
                <a:ea typeface="MS PGothic" pitchFamily="34" charset="-128"/>
                <a:cs typeface="Rockwell" pitchFamily="18" charset="0"/>
              </a:rPr>
              <a:t>a household’s health coverage</a:t>
            </a:r>
          </a:p>
        </p:txBody>
      </p:sp>
      <p:sp>
        <p:nvSpPr>
          <p:cNvPr id="4" name="Slide Number Placeholder 3"/>
          <p:cNvSpPr>
            <a:spLocks noGrp="1"/>
          </p:cNvSpPr>
          <p:nvPr>
            <p:ph type="sldNum" sz="quarter" idx="10"/>
          </p:nvPr>
        </p:nvSpPr>
        <p:spPr>
          <a:xfrm>
            <a:off x="8713573" y="6608694"/>
            <a:ext cx="255588" cy="206511"/>
          </a:xfrm>
        </p:spPr>
        <p:txBody>
          <a:bodyPr/>
          <a:lstStyle/>
          <a:p>
            <a:fld id="{254B5E65-296D-440E-9811-9528B653460B}" type="slidenum">
              <a:rPr lang="en-US" smtClean="0"/>
              <a:pPr/>
              <a:t>5</a:t>
            </a:fld>
            <a:endParaRPr lang="en-US" dirty="0"/>
          </a:p>
        </p:txBody>
      </p:sp>
      <p:graphicFrame>
        <p:nvGraphicFramePr>
          <p:cNvPr id="9" name="Chart 8"/>
          <p:cNvGraphicFramePr/>
          <p:nvPr>
            <p:extLst>
              <p:ext uri="{D42A27DB-BD31-4B8C-83A1-F6EECF244321}">
                <p14:modId xmlns:p14="http://schemas.microsoft.com/office/powerpoint/2010/main" val="830332712"/>
              </p:ext>
            </p:extLst>
          </p:nvPr>
        </p:nvGraphicFramePr>
        <p:xfrm>
          <a:off x="990600" y="3908309"/>
          <a:ext cx="6808788" cy="257009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990600" y="6470483"/>
            <a:ext cx="7570680" cy="400110"/>
          </a:xfrm>
          <a:prstGeom prst="rect">
            <a:avLst/>
          </a:prstGeom>
          <a:noFill/>
        </p:spPr>
        <p:txBody>
          <a:bodyPr wrap="square" rtlCol="0">
            <a:spAutoFit/>
          </a:bodyPr>
          <a:lstStyle/>
          <a:p>
            <a:r>
              <a:rPr lang="en-US" sz="1000" dirty="0" smtClean="0">
                <a:solidFill>
                  <a:schemeClr val="tx1"/>
                </a:solidFill>
                <a:latin typeface="+mn-lt"/>
              </a:rPr>
              <a:t>*Individuals who are lawfully present and under 133% FPL, but otherwise do not meet Medicaid immigration requirements, may also be eligible for </a:t>
            </a:r>
            <a:r>
              <a:rPr lang="en-US" sz="1000" dirty="0" err="1" smtClean="0">
                <a:solidFill>
                  <a:schemeClr val="tx1"/>
                </a:solidFill>
                <a:latin typeface="+mn-lt"/>
              </a:rPr>
              <a:t>ConnectorCare</a:t>
            </a:r>
            <a:r>
              <a:rPr lang="en-US" sz="1000" dirty="0" smtClean="0">
                <a:solidFill>
                  <a:schemeClr val="tx1"/>
                </a:solidFill>
                <a:latin typeface="+mn-lt"/>
              </a:rPr>
              <a:t> programs. See chart on slide 34 for details on this and other eligibility requirements.  </a:t>
            </a:r>
            <a:endParaRPr lang="en-US" sz="1000" dirty="0">
              <a:solidFill>
                <a:schemeClr val="tx1"/>
              </a:solidFill>
              <a:latin typeface="+mn-lt"/>
            </a:endParaRPr>
          </a:p>
        </p:txBody>
      </p:sp>
    </p:spTree>
    <p:extLst>
      <p:ext uri="{BB962C8B-B14F-4D97-AF65-F5344CB8AC3E}">
        <p14:creationId xmlns:p14="http://schemas.microsoft.com/office/powerpoint/2010/main" val="2547921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a:t>
            </a:r>
            <a:r>
              <a:rPr lang="en-US" dirty="0"/>
              <a:t>for Individuals &amp; Families</a:t>
            </a:r>
          </a:p>
        </p:txBody>
      </p:sp>
      <p:sp>
        <p:nvSpPr>
          <p:cNvPr id="3" name="Slide Number Placeholder 2"/>
          <p:cNvSpPr>
            <a:spLocks noGrp="1"/>
          </p:cNvSpPr>
          <p:nvPr>
            <p:ph type="sldNum" sz="quarter" idx="10"/>
          </p:nvPr>
        </p:nvSpPr>
        <p:spPr/>
        <p:txBody>
          <a:bodyPr/>
          <a:lstStyle/>
          <a:p>
            <a:fld id="{254B5E65-296D-440E-9811-9528B653460B}" type="slidenum">
              <a:rPr lang="en-US" smtClean="0"/>
              <a:pPr/>
              <a:t>6</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99621"/>
            <a:ext cx="6553200" cy="38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1420" y="1447800"/>
            <a:ext cx="8477779" cy="605294"/>
          </a:xfrm>
          <a:prstGeom prst="rect">
            <a:avLst/>
          </a:prstGeom>
        </p:spPr>
        <p:txBody>
          <a:bodyPr wrap="square">
            <a:spAutoFit/>
          </a:bodyPr>
          <a:lstStyle/>
          <a:p>
            <a:pPr marL="0" lvl="1" eaLnBrk="0" hangingPunct="0">
              <a:lnSpc>
                <a:spcPts val="2000"/>
              </a:lnSpc>
              <a:spcAft>
                <a:spcPts val="1000"/>
              </a:spcAft>
              <a:tabLst>
                <a:tab pos="457200" algn="l"/>
              </a:tabLst>
              <a:defRPr/>
            </a:pPr>
            <a:r>
              <a:rPr lang="en-US" sz="1800" b="1" i="1" dirty="0">
                <a:solidFill>
                  <a:srgbClr val="DC8E28"/>
                </a:solidFill>
                <a:latin typeface="Rockwell"/>
                <a:ea typeface="MS PGothic" pitchFamily="34" charset="-128"/>
                <a:cs typeface="Rockwell" pitchFamily="18" charset="0"/>
                <a:sym typeface="Rockwell" pitchFamily="18" charset="0"/>
              </a:rPr>
              <a:t>The Health Connector’s website for individuals and families is stable, always improving, and continuing to connect </a:t>
            </a:r>
            <a:r>
              <a:rPr lang="en-US" sz="1800" b="1" i="1" dirty="0" smtClean="0">
                <a:solidFill>
                  <a:srgbClr val="DC8E28"/>
                </a:solidFill>
                <a:latin typeface="Rockwell"/>
                <a:ea typeface="MS PGothic" pitchFamily="34" charset="-128"/>
                <a:cs typeface="Rockwell" pitchFamily="18" charset="0"/>
                <a:sym typeface="Rockwell" pitchFamily="18" charset="0"/>
              </a:rPr>
              <a:t>residents </a:t>
            </a:r>
            <a:r>
              <a:rPr lang="en-US" sz="1800" b="1" i="1" dirty="0">
                <a:solidFill>
                  <a:srgbClr val="DC8E28"/>
                </a:solidFill>
                <a:latin typeface="Rockwell"/>
                <a:ea typeface="MS PGothic" pitchFamily="34" charset="-128"/>
                <a:cs typeface="Rockwell" pitchFamily="18" charset="0"/>
                <a:sym typeface="Rockwell" pitchFamily="18" charset="0"/>
              </a:rPr>
              <a:t>to coverage. </a:t>
            </a:r>
          </a:p>
        </p:txBody>
      </p:sp>
      <p:sp>
        <p:nvSpPr>
          <p:cNvPr id="7" name="Rectangle 6"/>
          <p:cNvSpPr/>
          <p:nvPr/>
        </p:nvSpPr>
        <p:spPr>
          <a:xfrm>
            <a:off x="1905000" y="6162331"/>
            <a:ext cx="4572000" cy="332912"/>
          </a:xfrm>
          <a:prstGeom prst="rect">
            <a:avLst/>
          </a:prstGeom>
        </p:spPr>
        <p:txBody>
          <a:bodyPr>
            <a:spAutoFit/>
          </a:bodyPr>
          <a:lstStyle/>
          <a:p>
            <a:pPr marL="230187" algn="ctr">
              <a:lnSpc>
                <a:spcPct val="114000"/>
              </a:lnSpc>
              <a:spcAft>
                <a:spcPts val="600"/>
              </a:spcAft>
              <a:tabLst>
                <a:tab pos="354965" algn="l"/>
              </a:tabLst>
              <a:defRPr/>
            </a:pPr>
            <a:r>
              <a:rPr lang="en-US" sz="1400" dirty="0">
                <a:solidFill>
                  <a:schemeClr val="tx1"/>
                </a:solidFill>
                <a:latin typeface="Franklin Gothic Book" panose="020B0503020102020204" pitchFamily="34" charset="0"/>
                <a:ea typeface="MS PGothic" pitchFamily="34" charset="-128"/>
                <a:cs typeface="Rockwell" pitchFamily="18" charset="0"/>
                <a:sym typeface="Rockwell" pitchFamily="18" charset="0"/>
              </a:rPr>
              <a:t>Learn more at </a:t>
            </a:r>
            <a:r>
              <a:rPr lang="en-US" sz="1400" dirty="0" smtClean="0">
                <a:solidFill>
                  <a:schemeClr val="tx1"/>
                </a:solidFill>
                <a:latin typeface="Franklin Gothic Book" panose="020B0503020102020204" pitchFamily="34" charset="0"/>
                <a:ea typeface="MS PGothic" pitchFamily="34" charset="-128"/>
                <a:cs typeface="Rockwell" pitchFamily="18" charset="0"/>
                <a:sym typeface="Rockwell" pitchFamily="18" charset="0"/>
                <a:hlinkClick r:id="rId4"/>
              </a:rPr>
              <a:t>www.mahealthconnector.org</a:t>
            </a:r>
            <a:r>
              <a:rPr lang="en-US" sz="1400" dirty="0" smtClean="0">
                <a:solidFill>
                  <a:schemeClr val="tx1"/>
                </a:solidFill>
                <a:latin typeface="Franklin Gothic Book" panose="020B0503020102020204" pitchFamily="34" charset="0"/>
                <a:ea typeface="MS PGothic" pitchFamily="34" charset="-128"/>
                <a:cs typeface="Rockwell" pitchFamily="18" charset="0"/>
                <a:sym typeface="Rockwell" pitchFamily="18" charset="0"/>
              </a:rPr>
              <a:t>  </a:t>
            </a:r>
            <a:endParaRPr lang="en-US" sz="1400" dirty="0">
              <a:solidFill>
                <a:schemeClr val="tx1"/>
              </a:solidFill>
              <a:latin typeface="Franklin Gothic Book" panose="020B0503020102020204" pitchFamily="34" charset="0"/>
              <a:ea typeface="MS PGothic" pitchFamily="34" charset="-128"/>
              <a:cs typeface="Rockwell" pitchFamily="18" charset="0"/>
              <a:sym typeface="Rockwell" pitchFamily="18" charset="0"/>
            </a:endParaRPr>
          </a:p>
        </p:txBody>
      </p:sp>
    </p:spTree>
    <p:extLst>
      <p:ext uri="{BB962C8B-B14F-4D97-AF65-F5344CB8AC3E}">
        <p14:creationId xmlns:p14="http://schemas.microsoft.com/office/powerpoint/2010/main" val="769650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a:t>
            </a:r>
            <a:r>
              <a:rPr lang="en-US" dirty="0"/>
              <a:t>for Small Employer </a:t>
            </a:r>
            <a:r>
              <a:rPr lang="en-US" dirty="0" smtClean="0"/>
              <a:t>Groups</a:t>
            </a:r>
            <a:endParaRPr lang="en-US" dirty="0"/>
          </a:p>
        </p:txBody>
      </p:sp>
      <p:sp>
        <p:nvSpPr>
          <p:cNvPr id="3" name="Content Placeholder 2"/>
          <p:cNvSpPr>
            <a:spLocks noGrp="1"/>
          </p:cNvSpPr>
          <p:nvPr>
            <p:ph idx="1"/>
          </p:nvPr>
        </p:nvSpPr>
        <p:spPr>
          <a:xfrm>
            <a:off x="304800" y="1447800"/>
            <a:ext cx="8509794" cy="4480560"/>
          </a:xfrm>
        </p:spPr>
        <p:txBody>
          <a:bodyPr/>
          <a:lstStyle/>
          <a:p>
            <a:pPr marL="0" lvl="1" indent="0" eaLnBrk="0" hangingPunct="0">
              <a:lnSpc>
                <a:spcPts val="2000"/>
              </a:lnSpc>
              <a:spcBef>
                <a:spcPct val="0"/>
              </a:spcBef>
              <a:spcAft>
                <a:spcPts val="1000"/>
              </a:spcAft>
              <a:buNone/>
              <a:tabLst>
                <a:tab pos="457200" algn="l"/>
              </a:tabLst>
              <a:defRPr/>
            </a:pPr>
            <a:r>
              <a:rPr lang="en-US" b="1" i="1" kern="1200" dirty="0" smtClean="0">
                <a:solidFill>
                  <a:srgbClr val="DC8E28"/>
                </a:solidFill>
                <a:latin typeface="Rockwell"/>
                <a:ea typeface="ヒラギノ角ゴ ProN W3"/>
                <a:cs typeface="ヒラギノ角ゴ ProN W3"/>
                <a:sym typeface="Gill Sans"/>
              </a:rPr>
              <a:t>In </a:t>
            </a:r>
            <a:r>
              <a:rPr lang="en-US" b="1" i="1" kern="1200" dirty="0">
                <a:solidFill>
                  <a:srgbClr val="DC8E28"/>
                </a:solidFill>
                <a:latin typeface="Rockwell"/>
                <a:ea typeface="ヒラギノ角ゴ ProN W3"/>
                <a:cs typeface="ヒラギノ角ゴ ProN W3"/>
                <a:sym typeface="Gill Sans"/>
              </a:rPr>
              <a:t>November 2017, the Health Connector </a:t>
            </a:r>
            <a:r>
              <a:rPr lang="en-US" b="1" i="1" kern="1200" dirty="0" smtClean="0">
                <a:solidFill>
                  <a:srgbClr val="DC8E28"/>
                </a:solidFill>
                <a:latin typeface="Rockwell"/>
                <a:ea typeface="ヒラギノ角ゴ ProN W3"/>
                <a:cs typeface="ヒラギノ角ゴ ProN W3"/>
                <a:sym typeface="Gill Sans"/>
              </a:rPr>
              <a:t>launched </a:t>
            </a:r>
            <a:r>
              <a:rPr lang="en-US" b="1" i="1" kern="1200" dirty="0">
                <a:solidFill>
                  <a:srgbClr val="DC8E28"/>
                </a:solidFill>
                <a:latin typeface="Rockwell"/>
                <a:ea typeface="ヒラギノ角ゴ ProN W3"/>
                <a:cs typeface="ヒラギノ角ゴ ProN W3"/>
                <a:sym typeface="Gill Sans"/>
              </a:rPr>
              <a:t>Health Connector for Business to connect employers with fewer than 50 employees to small group coverage</a:t>
            </a:r>
            <a:r>
              <a:rPr lang="en-US" b="1" i="1" kern="1200" dirty="0" smtClean="0">
                <a:solidFill>
                  <a:srgbClr val="DC8E28"/>
                </a:solidFill>
                <a:latin typeface="Rockwell"/>
                <a:ea typeface="ヒラギノ角ゴ ProN W3"/>
                <a:cs typeface="ヒラギノ角ゴ ProN W3"/>
                <a:sym typeface="Gill Sans"/>
              </a:rPr>
              <a:t>. The new website:  </a:t>
            </a:r>
            <a:endParaRPr lang="en-US" b="1" i="1" kern="1200" dirty="0">
              <a:solidFill>
                <a:srgbClr val="DC8E28"/>
              </a:solidFill>
              <a:latin typeface="Rockwell"/>
              <a:ea typeface="ヒラギノ角ゴ ProN W3"/>
              <a:cs typeface="ヒラギノ角ゴ ProN W3"/>
              <a:sym typeface="Gill Sans"/>
            </a:endParaRPr>
          </a:p>
        </p:txBody>
      </p:sp>
      <p:sp>
        <p:nvSpPr>
          <p:cNvPr id="4" name="Slide Number Placeholder 3"/>
          <p:cNvSpPr>
            <a:spLocks noGrp="1"/>
          </p:cNvSpPr>
          <p:nvPr>
            <p:ph type="sldNum" sz="quarter" idx="10"/>
          </p:nvPr>
        </p:nvSpPr>
        <p:spPr/>
        <p:txBody>
          <a:bodyPr/>
          <a:lstStyle/>
          <a:p>
            <a:fld id="{254B5E65-296D-440E-9811-9528B653460B}"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4559697" y="2468897"/>
            <a:ext cx="4229136" cy="3032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52400" y="2430797"/>
            <a:ext cx="4149449" cy="3768660"/>
          </a:xfrm>
          <a:prstGeom prst="rect">
            <a:avLst/>
          </a:prstGeom>
        </p:spPr>
        <p:txBody>
          <a:bodyPr wrap="square">
            <a:spAutoFit/>
          </a:bodyPr>
          <a:lstStyle/>
          <a:p>
            <a:pPr marL="577850" indent="-347663">
              <a:lnSpc>
                <a:spcPct val="114000"/>
              </a:lnSpc>
              <a:spcAft>
                <a:spcPts val="600"/>
              </a:spcAft>
              <a:buFont typeface="Arial" panose="020B0604020202020204" pitchFamily="34" charset="0"/>
              <a:buChar char="•"/>
              <a:tabLst>
                <a:tab pos="354965" algn="l"/>
              </a:tabLst>
              <a:defRPr/>
            </a:pPr>
            <a:r>
              <a:rPr lang="en-US" sz="1600" dirty="0" smtClean="0">
                <a:solidFill>
                  <a:srgbClr val="5C5A5A"/>
                </a:solidFill>
                <a:latin typeface="Franklin Gothic Book" pitchFamily="34" charset="0"/>
                <a:ea typeface="MS PGothic" pitchFamily="34" charset="-128"/>
                <a:cs typeface="Rockwell" pitchFamily="18" charset="0"/>
              </a:rPr>
              <a:t>Provides small employers and brokers with </a:t>
            </a:r>
            <a:r>
              <a:rPr lang="en-US" sz="1600" dirty="0">
                <a:solidFill>
                  <a:srgbClr val="5C5A5A"/>
                </a:solidFill>
                <a:latin typeface="Franklin Gothic Book" pitchFamily="34" charset="0"/>
                <a:ea typeface="MS PGothic" pitchFamily="34" charset="-128"/>
                <a:cs typeface="Rockwell" pitchFamily="18" charset="0"/>
              </a:rPr>
              <a:t>a modern, easy-to-use platform and customer service experience</a:t>
            </a:r>
          </a:p>
          <a:p>
            <a:pPr marL="577850" indent="-347663">
              <a:lnSpc>
                <a:spcPct val="114000"/>
              </a:lnSpc>
              <a:spcAft>
                <a:spcPts val="600"/>
              </a:spcAft>
              <a:buFont typeface="Arial" panose="020B0604020202020204" pitchFamily="34" charset="0"/>
              <a:buChar char="•"/>
              <a:tabLst>
                <a:tab pos="354965" algn="l"/>
              </a:tabLst>
              <a:defRPr/>
            </a:pPr>
            <a:r>
              <a:rPr lang="en-US" sz="1600" dirty="0" smtClean="0">
                <a:solidFill>
                  <a:srgbClr val="5C5A5A"/>
                </a:solidFill>
                <a:latin typeface="Franklin Gothic Book" pitchFamily="34" charset="0"/>
                <a:ea typeface="MS PGothic" pitchFamily="34" charset="-128"/>
                <a:cs typeface="Rockwell" pitchFamily="18" charset="0"/>
              </a:rPr>
              <a:t>Offers </a:t>
            </a:r>
            <a:r>
              <a:rPr lang="en-US" sz="1600" dirty="0">
                <a:solidFill>
                  <a:srgbClr val="5C5A5A"/>
                </a:solidFill>
                <a:latin typeface="Franklin Gothic Book" pitchFamily="34" charset="0"/>
                <a:ea typeface="MS PGothic" pitchFamily="34" charset="-128"/>
                <a:cs typeface="Rockwell" pitchFamily="18" charset="0"/>
              </a:rPr>
              <a:t>employees of small businesses the ability to shop for savings</a:t>
            </a:r>
          </a:p>
          <a:p>
            <a:pPr marL="577850" indent="-347663">
              <a:lnSpc>
                <a:spcPct val="114000"/>
              </a:lnSpc>
              <a:spcAft>
                <a:spcPts val="600"/>
              </a:spcAft>
              <a:buFont typeface="Arial" panose="020B0604020202020204" pitchFamily="34" charset="0"/>
              <a:buChar char="•"/>
              <a:tabLst>
                <a:tab pos="354965" algn="l"/>
              </a:tabLst>
              <a:defRPr/>
            </a:pPr>
            <a:r>
              <a:rPr lang="en-US" sz="1600" dirty="0" smtClean="0">
                <a:solidFill>
                  <a:srgbClr val="5C5A5A"/>
                </a:solidFill>
                <a:latin typeface="Franklin Gothic Book" pitchFamily="34" charset="0"/>
                <a:ea typeface="MS PGothic" pitchFamily="34" charset="-128"/>
                <a:cs typeface="Rockwell" pitchFamily="18" charset="0"/>
              </a:rPr>
              <a:t>Supports </a:t>
            </a:r>
            <a:r>
              <a:rPr lang="en-US" sz="1600" dirty="0">
                <a:solidFill>
                  <a:srgbClr val="5C5A5A"/>
                </a:solidFill>
                <a:latin typeface="Franklin Gothic Book" pitchFamily="34" charset="0"/>
                <a:ea typeface="MS PGothic" pitchFamily="34" charset="-128"/>
                <a:cs typeface="Rockwell" pitchFamily="18" charset="0"/>
              </a:rPr>
              <a:t>a full range of carriers and </a:t>
            </a:r>
            <a:r>
              <a:rPr lang="en-US" sz="1600" dirty="0" smtClean="0">
                <a:solidFill>
                  <a:srgbClr val="5C5A5A"/>
                </a:solidFill>
                <a:latin typeface="Franklin Gothic Book" pitchFamily="34" charset="0"/>
                <a:ea typeface="MS PGothic" pitchFamily="34" charset="-128"/>
                <a:cs typeface="Rockwell" pitchFamily="18" charset="0"/>
              </a:rPr>
              <a:t>product options</a:t>
            </a:r>
            <a:endParaRPr lang="en-US" sz="1600" strike="sngStrike" dirty="0" smtClean="0">
              <a:solidFill>
                <a:srgbClr val="FF0000"/>
              </a:solidFill>
              <a:latin typeface="Franklin Gothic Book" pitchFamily="34" charset="0"/>
              <a:ea typeface="MS PGothic" pitchFamily="34" charset="-128"/>
              <a:cs typeface="Rockwell" pitchFamily="18" charset="0"/>
            </a:endParaRPr>
          </a:p>
          <a:p>
            <a:pPr marL="577850" indent="-347663">
              <a:lnSpc>
                <a:spcPct val="114000"/>
              </a:lnSpc>
              <a:spcAft>
                <a:spcPts val="600"/>
              </a:spcAft>
              <a:buFont typeface="Arial" panose="020B0604020202020204" pitchFamily="34" charset="0"/>
              <a:buChar char="•"/>
              <a:tabLst>
                <a:tab pos="354965" algn="l"/>
              </a:tabLst>
              <a:defRPr/>
            </a:pPr>
            <a:r>
              <a:rPr lang="en-US" sz="1600" dirty="0" smtClean="0">
                <a:solidFill>
                  <a:srgbClr val="5C5A5A"/>
                </a:solidFill>
                <a:latin typeface="Franklin Gothic Book" pitchFamily="34" charset="0"/>
                <a:ea typeface="MS PGothic" pitchFamily="34" charset="-128"/>
                <a:cs typeface="Rockwell" pitchFamily="18" charset="0"/>
              </a:rPr>
              <a:t>Includes customer service support that can link employers directly with brokers </a:t>
            </a:r>
            <a:r>
              <a:rPr lang="en-US" sz="1600" dirty="0">
                <a:solidFill>
                  <a:srgbClr val="5C5A5A"/>
                </a:solidFill>
                <a:latin typeface="Franklin Gothic Book" pitchFamily="34" charset="0"/>
                <a:ea typeface="MS PGothic" pitchFamily="34" charset="-128"/>
                <a:cs typeface="Rockwell" pitchFamily="18" charset="0"/>
              </a:rPr>
              <a:t>for local help</a:t>
            </a:r>
          </a:p>
          <a:p>
            <a:pPr marL="690563" lvl="2" indent="-325438" eaLnBrk="0" hangingPunct="0">
              <a:lnSpc>
                <a:spcPct val="114000"/>
              </a:lnSpc>
              <a:spcAft>
                <a:spcPts val="600"/>
              </a:spcAft>
              <a:tabLst>
                <a:tab pos="457200" algn="l"/>
              </a:tabLst>
              <a:defRPr/>
            </a:pPr>
            <a:endParaRPr lang="en-US" dirty="0">
              <a:latin typeface="Franklin Gothic Book" pitchFamily="34" charset="0"/>
              <a:ea typeface="MS PGothic" pitchFamily="34" charset="-128"/>
              <a:cs typeface="Rockwell" pitchFamily="18" charset="0"/>
            </a:endParaRPr>
          </a:p>
        </p:txBody>
      </p:sp>
      <p:sp>
        <p:nvSpPr>
          <p:cNvPr id="7" name="Rectangle 6"/>
          <p:cNvSpPr/>
          <p:nvPr/>
        </p:nvSpPr>
        <p:spPr>
          <a:xfrm>
            <a:off x="4308081" y="5928360"/>
            <a:ext cx="4572000" cy="332912"/>
          </a:xfrm>
          <a:prstGeom prst="rect">
            <a:avLst/>
          </a:prstGeom>
        </p:spPr>
        <p:txBody>
          <a:bodyPr>
            <a:spAutoFit/>
          </a:bodyPr>
          <a:lstStyle/>
          <a:p>
            <a:pPr marL="230187">
              <a:lnSpc>
                <a:spcPct val="114000"/>
              </a:lnSpc>
              <a:spcAft>
                <a:spcPts val="600"/>
              </a:spcAft>
              <a:tabLst>
                <a:tab pos="354965" algn="l"/>
              </a:tabLst>
              <a:defRPr/>
            </a:pPr>
            <a:r>
              <a:rPr lang="en-US" sz="1400" dirty="0">
                <a:solidFill>
                  <a:srgbClr val="5C5A5A"/>
                </a:solidFill>
                <a:latin typeface="Franklin Gothic Book" pitchFamily="34" charset="0"/>
                <a:ea typeface="MS PGothic" pitchFamily="34" charset="-128"/>
                <a:cs typeface="Rockwell" pitchFamily="18" charset="0"/>
              </a:rPr>
              <a:t>Learn more at </a:t>
            </a:r>
            <a:r>
              <a:rPr lang="en-US" sz="1400" dirty="0">
                <a:solidFill>
                  <a:srgbClr val="5C5A5A"/>
                </a:solidFill>
                <a:latin typeface="Franklin Gothic Book" pitchFamily="34" charset="0"/>
                <a:ea typeface="MS PGothic" pitchFamily="34" charset="-128"/>
                <a:cs typeface="Rockwell" pitchFamily="18" charset="0"/>
                <a:hlinkClick r:id="rId4"/>
              </a:rPr>
              <a:t>www.mahealthconnector.org/</a:t>
            </a:r>
            <a:r>
              <a:rPr lang="en-US" sz="1400" dirty="0" smtClean="0">
                <a:solidFill>
                  <a:srgbClr val="5C5A5A"/>
                </a:solidFill>
                <a:latin typeface="Franklin Gothic Book" pitchFamily="34" charset="0"/>
                <a:ea typeface="MS PGothic" pitchFamily="34" charset="-128"/>
                <a:cs typeface="Rockwell" pitchFamily="18" charset="0"/>
                <a:hlinkClick r:id="rId4"/>
              </a:rPr>
              <a:t>business</a:t>
            </a:r>
            <a:r>
              <a:rPr lang="en-US" sz="1400" dirty="0" smtClean="0">
                <a:solidFill>
                  <a:srgbClr val="5C5A5A"/>
                </a:solidFill>
                <a:latin typeface="Franklin Gothic Book" pitchFamily="34" charset="0"/>
                <a:ea typeface="MS PGothic" pitchFamily="34" charset="-128"/>
                <a:cs typeface="Rockwell" pitchFamily="18" charset="0"/>
              </a:rPr>
              <a:t> </a:t>
            </a:r>
            <a:endParaRPr lang="en-US" sz="1400" dirty="0">
              <a:solidFill>
                <a:srgbClr val="5C5A5A"/>
              </a:solidFill>
              <a:latin typeface="Franklin Gothic Book" pitchFamily="34" charset="0"/>
              <a:ea typeface="MS PGothic" pitchFamily="34" charset="-128"/>
              <a:cs typeface="Rockwell" pitchFamily="18" charset="0"/>
            </a:endParaRPr>
          </a:p>
        </p:txBody>
      </p:sp>
    </p:spTree>
    <p:extLst>
      <p:ext uri="{BB962C8B-B14F-4D97-AF65-F5344CB8AC3E}">
        <p14:creationId xmlns:p14="http://schemas.microsoft.com/office/powerpoint/2010/main" val="2701949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a:t>&amp; Dental </a:t>
            </a:r>
            <a:r>
              <a:rPr lang="en-US" dirty="0" smtClean="0"/>
              <a:t>Carriers</a:t>
            </a:r>
            <a:endParaRPr lang="en-US" dirty="0"/>
          </a:p>
        </p:txBody>
      </p:sp>
      <p:sp>
        <p:nvSpPr>
          <p:cNvPr id="3" name="Slide Number Placeholder 2"/>
          <p:cNvSpPr>
            <a:spLocks noGrp="1"/>
          </p:cNvSpPr>
          <p:nvPr>
            <p:ph type="sldNum" sz="quarter" idx="10"/>
          </p:nvPr>
        </p:nvSpPr>
        <p:spPr/>
        <p:txBody>
          <a:bodyPr/>
          <a:lstStyle/>
          <a:p>
            <a:fld id="{254B5E65-296D-440E-9811-9528B653460B}" type="slidenum">
              <a:rPr lang="en-US" smtClean="0"/>
              <a:pPr/>
              <a:t>8</a:t>
            </a:fld>
            <a:endParaRPr lang="en-US" dirty="0"/>
          </a:p>
        </p:txBody>
      </p:sp>
      <p:sp>
        <p:nvSpPr>
          <p:cNvPr id="5" name="Rectangle 4"/>
          <p:cNvSpPr/>
          <p:nvPr/>
        </p:nvSpPr>
        <p:spPr>
          <a:xfrm>
            <a:off x="432594" y="1447800"/>
            <a:ext cx="7315200" cy="5998117"/>
          </a:xfrm>
          <a:prstGeom prst="rect">
            <a:avLst/>
          </a:prstGeom>
        </p:spPr>
        <p:txBody>
          <a:bodyPr wrap="square" numCol="2">
            <a:spAutoFit/>
          </a:bodyPr>
          <a:lstStyle/>
          <a:p>
            <a:pPr marL="171450" indent="-171450">
              <a:spcBef>
                <a:spcPts val="600"/>
              </a:spcBef>
              <a:spcAft>
                <a:spcPts val="600"/>
              </a:spcAft>
              <a:buFont typeface="Arial" pitchFamily="34" charset="0"/>
              <a:buChar char="•"/>
              <a:defRPr/>
            </a:pPr>
            <a:r>
              <a:rPr lang="en-US" sz="1600" b="1" i="1" dirty="0">
                <a:solidFill>
                  <a:schemeClr val="tx1"/>
                </a:solidFill>
                <a:latin typeface="Rockwell"/>
                <a:ea typeface="+mn-ea"/>
                <a:cs typeface="+mn-cs"/>
              </a:rPr>
              <a:t>Altus Dental</a:t>
            </a:r>
          </a:p>
          <a:p>
            <a:pPr marL="171450" indent="-171450">
              <a:spcBef>
                <a:spcPts val="600"/>
              </a:spcBef>
              <a:spcAft>
                <a:spcPts val="600"/>
              </a:spcAft>
              <a:buFont typeface="Arial" pitchFamily="34" charset="0"/>
              <a:buChar char="•"/>
              <a:defRPr/>
            </a:pPr>
            <a:r>
              <a:rPr lang="en-US" sz="1600" b="1" i="1" dirty="0">
                <a:solidFill>
                  <a:schemeClr val="tx1"/>
                </a:solidFill>
                <a:latin typeface="Rockwell"/>
                <a:ea typeface="+mn-ea"/>
                <a:cs typeface="+mn-cs"/>
              </a:rPr>
              <a:t>Blue Cross Blue Shield of MA</a:t>
            </a:r>
          </a:p>
          <a:p>
            <a:pPr marL="171450" indent="-171450">
              <a:spcBef>
                <a:spcPts val="600"/>
              </a:spcBef>
              <a:spcAft>
                <a:spcPts val="600"/>
              </a:spcAft>
              <a:buFont typeface="Arial" pitchFamily="34" charset="0"/>
              <a:buChar char="•"/>
              <a:defRPr/>
            </a:pPr>
            <a:r>
              <a:rPr lang="en-US" sz="1600" b="1" i="1" dirty="0">
                <a:solidFill>
                  <a:schemeClr val="tx1"/>
                </a:solidFill>
                <a:latin typeface="Rockwell"/>
                <a:ea typeface="+mn-ea"/>
                <a:cs typeface="+mn-cs"/>
              </a:rPr>
              <a:t>BMC </a:t>
            </a:r>
            <a:r>
              <a:rPr lang="en-US" sz="1600" b="1" i="1" dirty="0" err="1">
                <a:solidFill>
                  <a:schemeClr val="tx1"/>
                </a:solidFill>
                <a:latin typeface="Rockwell"/>
                <a:ea typeface="+mn-ea"/>
                <a:cs typeface="+mn-cs"/>
              </a:rPr>
              <a:t>HealthNet</a:t>
            </a:r>
            <a:r>
              <a:rPr lang="en-US" sz="1600" b="1" i="1" dirty="0">
                <a:solidFill>
                  <a:schemeClr val="tx1"/>
                </a:solidFill>
                <a:latin typeface="Rockwell"/>
                <a:ea typeface="+mn-ea"/>
                <a:cs typeface="+mn-cs"/>
              </a:rPr>
              <a:t> Plan</a:t>
            </a:r>
          </a:p>
          <a:p>
            <a:pPr marL="171450" indent="-171450">
              <a:spcBef>
                <a:spcPts val="600"/>
              </a:spcBef>
              <a:spcAft>
                <a:spcPts val="600"/>
              </a:spcAft>
              <a:buFont typeface="Arial" pitchFamily="34" charset="0"/>
              <a:buChar char="•"/>
              <a:defRPr/>
            </a:pPr>
            <a:r>
              <a:rPr lang="en-US" sz="1600" b="1" i="1" dirty="0" smtClean="0">
                <a:solidFill>
                  <a:schemeClr val="tx1"/>
                </a:solidFill>
                <a:latin typeface="Rockwell"/>
                <a:ea typeface="+mn-ea"/>
                <a:cs typeface="+mn-cs"/>
              </a:rPr>
              <a:t>Delta </a:t>
            </a:r>
            <a:r>
              <a:rPr lang="en-US" sz="1600" b="1" i="1" dirty="0">
                <a:solidFill>
                  <a:schemeClr val="tx1"/>
                </a:solidFill>
                <a:latin typeface="Rockwell"/>
                <a:ea typeface="+mn-ea"/>
                <a:cs typeface="+mn-cs"/>
              </a:rPr>
              <a:t>Dental of MA</a:t>
            </a:r>
          </a:p>
          <a:p>
            <a:pPr marL="171450" indent="-171450">
              <a:spcBef>
                <a:spcPts val="600"/>
              </a:spcBef>
              <a:spcAft>
                <a:spcPts val="600"/>
              </a:spcAft>
              <a:buFont typeface="Arial" pitchFamily="34" charset="0"/>
              <a:buChar char="•"/>
              <a:defRPr/>
            </a:pPr>
            <a:r>
              <a:rPr lang="en-US" sz="1600" b="1" i="1" dirty="0" smtClean="0">
                <a:solidFill>
                  <a:schemeClr val="tx1"/>
                </a:solidFill>
                <a:latin typeface="Rockwell"/>
                <a:ea typeface="+mn-ea"/>
                <a:cs typeface="+mn-cs"/>
              </a:rPr>
              <a:t>Fallon Health</a:t>
            </a:r>
          </a:p>
          <a:p>
            <a:pPr>
              <a:spcBef>
                <a:spcPts val="600"/>
              </a:spcBef>
              <a:spcAft>
                <a:spcPts val="600"/>
              </a:spcAft>
              <a:defRPr/>
            </a:pPr>
            <a:endParaRPr lang="en-US" sz="1600" b="1" i="1" dirty="0" smtClean="0">
              <a:solidFill>
                <a:schemeClr val="tx1"/>
              </a:solidFill>
              <a:latin typeface="Rockwell"/>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r>
              <a:rPr lang="en-US" sz="1600" b="1" i="1" dirty="0" smtClean="0">
                <a:solidFill>
                  <a:schemeClr val="tx1"/>
                </a:solidFill>
                <a:latin typeface="Rockwell"/>
                <a:ea typeface="+mn-ea"/>
                <a:cs typeface="+mn-cs"/>
              </a:rPr>
              <a:t>Harvard Pilgrim Health Care</a:t>
            </a:r>
          </a:p>
          <a:p>
            <a:pPr marL="171450" indent="-171450">
              <a:spcBef>
                <a:spcPts val="600"/>
              </a:spcBef>
              <a:spcAft>
                <a:spcPts val="600"/>
              </a:spcAft>
              <a:buFont typeface="Arial" pitchFamily="34" charset="0"/>
              <a:buChar char="•"/>
              <a:defRPr/>
            </a:pPr>
            <a:r>
              <a:rPr lang="en-US" sz="1600" b="1" i="1" dirty="0">
                <a:solidFill>
                  <a:schemeClr val="tx1"/>
                </a:solidFill>
                <a:latin typeface="Rockwell"/>
              </a:rPr>
              <a:t>Health New England</a:t>
            </a:r>
          </a:p>
          <a:p>
            <a:pPr marL="171450" indent="-171450">
              <a:spcBef>
                <a:spcPts val="600"/>
              </a:spcBef>
              <a:spcAft>
                <a:spcPts val="600"/>
              </a:spcAft>
              <a:buFont typeface="Arial" pitchFamily="34" charset="0"/>
              <a:buChar char="•"/>
              <a:defRPr/>
            </a:pPr>
            <a:r>
              <a:rPr lang="en-US" sz="1600" b="1" i="1" dirty="0" smtClean="0">
                <a:solidFill>
                  <a:schemeClr val="tx1"/>
                </a:solidFill>
                <a:latin typeface="Rockwell"/>
                <a:ea typeface="+mn-ea"/>
                <a:cs typeface="+mn-cs"/>
              </a:rPr>
              <a:t>Neighborhood Health Plan</a:t>
            </a:r>
          </a:p>
          <a:p>
            <a:pPr marL="171450" indent="-171450">
              <a:spcBef>
                <a:spcPts val="600"/>
              </a:spcBef>
              <a:spcAft>
                <a:spcPts val="600"/>
              </a:spcAft>
              <a:buFont typeface="Arial" pitchFamily="34" charset="0"/>
              <a:buChar char="•"/>
              <a:defRPr/>
            </a:pPr>
            <a:r>
              <a:rPr lang="en-US" sz="1600" b="1" i="1" dirty="0" smtClean="0">
                <a:solidFill>
                  <a:schemeClr val="tx1"/>
                </a:solidFill>
                <a:latin typeface="Rockwell"/>
                <a:ea typeface="+mn-ea"/>
                <a:cs typeface="+mn-cs"/>
              </a:rPr>
              <a:t>Tufts Health Plan – Direct</a:t>
            </a:r>
            <a:r>
              <a:rPr lang="en-US" sz="1600" b="1" i="1" dirty="0" smtClean="0">
                <a:solidFill>
                  <a:schemeClr val="tx1"/>
                </a:solidFill>
                <a:latin typeface="Rockwell"/>
              </a:rPr>
              <a:t>*</a:t>
            </a:r>
            <a:endParaRPr lang="en-US" sz="1600" b="1" i="1" dirty="0" smtClean="0">
              <a:solidFill>
                <a:schemeClr val="tx1"/>
              </a:solidFill>
              <a:latin typeface="Rockwell"/>
              <a:ea typeface="+mn-ea"/>
              <a:cs typeface="+mn-cs"/>
            </a:endParaRPr>
          </a:p>
          <a:p>
            <a:pPr marL="171450" indent="-171450">
              <a:spcBef>
                <a:spcPts val="600"/>
              </a:spcBef>
              <a:spcAft>
                <a:spcPts val="600"/>
              </a:spcAft>
              <a:buFont typeface="Arial" pitchFamily="34" charset="0"/>
              <a:buChar char="•"/>
              <a:defRPr/>
            </a:pPr>
            <a:r>
              <a:rPr lang="en-US" sz="1600" b="1" i="1" dirty="0" smtClean="0">
                <a:solidFill>
                  <a:schemeClr val="tx1"/>
                </a:solidFill>
                <a:latin typeface="Rockwell"/>
                <a:ea typeface="+mn-ea"/>
                <a:cs typeface="+mn-cs"/>
              </a:rPr>
              <a:t>Tufts Health Plan – Premier*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418" y="4810276"/>
            <a:ext cx="2414588" cy="160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810276"/>
            <a:ext cx="1676400" cy="140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10200" y="6518731"/>
            <a:ext cx="4122420" cy="215444"/>
          </a:xfrm>
          <a:prstGeom prst="rect">
            <a:avLst/>
          </a:prstGeom>
          <a:noFill/>
        </p:spPr>
        <p:txBody>
          <a:bodyPr wrap="square" rtlCol="0">
            <a:spAutoFit/>
          </a:bodyPr>
          <a:lstStyle/>
          <a:p>
            <a:r>
              <a:rPr lang="en-US" sz="800" dirty="0" smtClean="0">
                <a:solidFill>
                  <a:schemeClr val="tx1"/>
                </a:solidFill>
                <a:latin typeface="Franklin Gothic Book" panose="020B0503020102020204" pitchFamily="34" charset="0"/>
              </a:rPr>
              <a:t>*For 2018, Tufts Premier is not available for small groups </a:t>
            </a:r>
            <a:endParaRPr lang="en-US" sz="8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580826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265988" cy="1014412"/>
          </a:xfrm>
        </p:spPr>
        <p:txBody>
          <a:bodyPr/>
          <a:lstStyle/>
          <a:p>
            <a:r>
              <a:rPr lang="en-US" dirty="0" smtClean="0"/>
              <a:t>Plan </a:t>
            </a:r>
            <a:r>
              <a:rPr lang="en-US" dirty="0"/>
              <a:t>Offerings</a:t>
            </a:r>
          </a:p>
        </p:txBody>
      </p:sp>
      <p:sp>
        <p:nvSpPr>
          <p:cNvPr id="3" name="Slide Number Placeholder 2"/>
          <p:cNvSpPr>
            <a:spLocks noGrp="1"/>
          </p:cNvSpPr>
          <p:nvPr>
            <p:ph type="sldNum" sz="quarter" idx="10"/>
          </p:nvPr>
        </p:nvSpPr>
        <p:spPr/>
        <p:txBody>
          <a:bodyPr/>
          <a:lstStyle/>
          <a:p>
            <a:fld id="{254B5E65-296D-440E-9811-9528B653460B}" type="slidenum">
              <a:rPr lang="en-US" smtClean="0"/>
              <a:pPr/>
              <a:t>9</a:t>
            </a:fld>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979178150"/>
              </p:ext>
            </p:extLst>
          </p:nvPr>
        </p:nvGraphicFramePr>
        <p:xfrm>
          <a:off x="533400" y="2580505"/>
          <a:ext cx="8153400" cy="3439295"/>
        </p:xfrm>
        <a:graphic>
          <a:graphicData uri="http://schemas.openxmlformats.org/drawingml/2006/table">
            <a:tbl>
              <a:tblPr firstRow="1" bandRow="1">
                <a:tableStyleId>{69012ECD-51FC-41F1-AA8D-1B2483CD663E}</a:tableStyleId>
              </a:tblPr>
              <a:tblGrid>
                <a:gridCol w="2251889"/>
                <a:gridCol w="5901511"/>
              </a:tblGrid>
              <a:tr h="380421">
                <a:tc>
                  <a:txBody>
                    <a:bodyPr/>
                    <a:lstStyle/>
                    <a:p>
                      <a:pPr algn="ctr"/>
                      <a:r>
                        <a:rPr lang="en-US" sz="1200" dirty="0" smtClean="0"/>
                        <a:t>Health Connector </a:t>
                      </a:r>
                      <a:r>
                        <a:rPr lang="en-US" sz="1200" b="1" kern="1200" dirty="0" smtClean="0">
                          <a:solidFill>
                            <a:schemeClr val="bg1"/>
                          </a:solidFill>
                          <a:latin typeface="+mn-lt"/>
                          <a:ea typeface="+mn-ea"/>
                          <a:cs typeface="+mn-cs"/>
                        </a:rPr>
                        <a:t>Plan </a:t>
                      </a:r>
                      <a:endParaRPr lang="en-US" sz="12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kern="1200" dirty="0" smtClean="0">
                          <a:solidFill>
                            <a:schemeClr val="bg1"/>
                          </a:solidFill>
                          <a:latin typeface="+mn-lt"/>
                          <a:ea typeface="+mn-ea"/>
                          <a:cs typeface="+mn-cs"/>
                        </a:rPr>
                        <a:t>Eligible</a:t>
                      </a:r>
                      <a:r>
                        <a:rPr lang="en-US" sz="1200" baseline="0" dirty="0" smtClean="0"/>
                        <a:t> </a:t>
                      </a:r>
                      <a:r>
                        <a:rPr lang="en-US" sz="1200" dirty="0" smtClean="0"/>
                        <a:t>Population</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7649">
                <a:tc>
                  <a:txBody>
                    <a:bodyPr/>
                    <a:lstStyle/>
                    <a:p>
                      <a:r>
                        <a:rPr lang="en-US" sz="1200" dirty="0" smtClean="0"/>
                        <a:t>Qualified Health Plan  (QHP) </a:t>
                      </a:r>
                      <a:endParaRPr lang="en-US" sz="1200" b="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A health plan  available through the Health Connector to all: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Massachusetts residents</a:t>
                      </a:r>
                      <a:r>
                        <a:rPr lang="en-US" sz="1200" baseline="0" dirty="0" smtClean="0"/>
                        <a:t> that are U.S. citizens, nationals or otherwise lawfully present and are not </a:t>
                      </a:r>
                      <a:r>
                        <a:rPr lang="en-US" sz="1200" kern="1200" dirty="0" smtClean="0">
                          <a:solidFill>
                            <a:schemeClr val="tx1"/>
                          </a:solidFill>
                          <a:latin typeface="+mn-lt"/>
                          <a:ea typeface="+mn-ea"/>
                          <a:cs typeface="+mn-cs"/>
                        </a:rPr>
                        <a:t>incarcerated</a:t>
                      </a:r>
                      <a:endParaRPr lang="en-US" sz="1200" strike="sngStrike" kern="1200" baseline="0" dirty="0" smtClean="0">
                        <a:solidFill>
                          <a:srgbClr val="FF0000"/>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latin typeface="+mn-lt"/>
                          <a:ea typeface="+mn-ea"/>
                          <a:cs typeface="+mn-cs"/>
                        </a:rPr>
                        <a:t>Massachusetts-based</a:t>
                      </a:r>
                      <a:r>
                        <a:rPr lang="en-US" sz="1200" kern="1200" baseline="0" dirty="0" smtClean="0">
                          <a:solidFill>
                            <a:srgbClr val="FF0000"/>
                          </a:solidFill>
                          <a:latin typeface="+mn-lt"/>
                          <a:ea typeface="+mn-ea"/>
                          <a:cs typeface="+mn-cs"/>
                        </a:rPr>
                        <a:t> </a:t>
                      </a:r>
                      <a:r>
                        <a:rPr lang="en-US" sz="1200" kern="1200" baseline="0" dirty="0" smtClean="0">
                          <a:solidFill>
                            <a:schemeClr val="tx1"/>
                          </a:solidFill>
                          <a:latin typeface="+mn-lt"/>
                          <a:ea typeface="+mn-ea"/>
                          <a:cs typeface="+mn-cs"/>
                        </a:rPr>
                        <a:t>employer groups of fewer than 50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7649">
                <a:tc>
                  <a:txBody>
                    <a:bodyPr/>
                    <a:lstStyle/>
                    <a:p>
                      <a:r>
                        <a:rPr lang="en-US" sz="1200" dirty="0" smtClean="0"/>
                        <a:t>Qualified Dental Plan (QDP)</a:t>
                      </a:r>
                    </a:p>
                    <a:p>
                      <a:endParaRPr lang="en-US" sz="1200" b="1" dirty="0">
                        <a:solidFill>
                          <a:schemeClr val="tx2">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A dental plan available through the Health Connector to all: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Massachusetts residents that are U.S. citizens, nationals or otherwise lawfully present and are not incarcerated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Massachusetts-based </a:t>
                      </a:r>
                      <a:r>
                        <a:rPr lang="en-US" sz="1200" kern="1200" baseline="0" dirty="0" smtClean="0">
                          <a:solidFill>
                            <a:schemeClr val="tx1"/>
                          </a:solidFill>
                          <a:latin typeface="+mn-lt"/>
                          <a:ea typeface="+mn-ea"/>
                          <a:cs typeface="+mn-cs"/>
                        </a:rPr>
                        <a:t>employer groups of fewer than 50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3576">
                <a:tc>
                  <a:txBody>
                    <a:bodyPr/>
                    <a:lstStyle/>
                    <a:p>
                      <a:r>
                        <a:rPr lang="en-US" sz="1200" dirty="0" smtClean="0"/>
                        <a:t>Catastrophic</a:t>
                      </a:r>
                      <a:r>
                        <a:rPr lang="en-US" sz="1200" baseline="0" dirty="0" smtClean="0"/>
                        <a:t> Health Plans</a:t>
                      </a:r>
                      <a:endParaRPr lang="en-US" sz="12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 health plan for adults under 30 </a:t>
                      </a:r>
                      <a:r>
                        <a:rPr lang="en-US" sz="1200" strike="noStrike" dirty="0" smtClean="0"/>
                        <a:t>or </a:t>
                      </a:r>
                      <a:r>
                        <a:rPr lang="en-US" sz="1200" kern="1200" dirty="0" smtClean="0">
                          <a:solidFill>
                            <a:schemeClr val="tx1"/>
                          </a:solidFill>
                          <a:latin typeface="+mn-lt"/>
                          <a:ea typeface="+mn-ea"/>
                          <a:cs typeface="+mn-cs"/>
                        </a:rPr>
                        <a:t>people with an individual mandate hardship exemption. </a:t>
                      </a:r>
                    </a:p>
                    <a:p>
                      <a:pPr marL="171450" indent="-171450">
                        <a:buFont typeface="Arial"/>
                        <a:buChar char="•"/>
                      </a:pPr>
                      <a:r>
                        <a:rPr lang="en-US" sz="1200" dirty="0" smtClean="0"/>
                        <a:t>These plans have lower premiums</a:t>
                      </a:r>
                      <a:r>
                        <a:rPr lang="en-US" sz="1200" baseline="0" dirty="0" smtClean="0"/>
                        <a:t> </a:t>
                      </a:r>
                      <a:r>
                        <a:rPr lang="en-US" sz="1200" dirty="0" smtClean="0"/>
                        <a:t>and higher deductibles</a:t>
                      </a:r>
                    </a:p>
                    <a:p>
                      <a:pPr marL="171450" indent="-171450">
                        <a:buFont typeface="Arial"/>
                        <a:buChar char="•"/>
                      </a:pPr>
                      <a:r>
                        <a:rPr lang="en-US" sz="1200" dirty="0" smtClean="0"/>
                        <a:t>Covers</a:t>
                      </a:r>
                      <a:r>
                        <a:rPr lang="en-US" sz="1200" baseline="0" dirty="0" smtClean="0"/>
                        <a:t> </a:t>
                      </a:r>
                      <a:r>
                        <a:rPr lang="en-US" sz="1200" dirty="0" smtClean="0"/>
                        <a:t>3</a:t>
                      </a:r>
                      <a:r>
                        <a:rPr lang="en-US" sz="1200" baseline="0" dirty="0" smtClean="0"/>
                        <a:t> </a:t>
                      </a:r>
                      <a:r>
                        <a:rPr lang="en-US" sz="1200" dirty="0" smtClean="0"/>
                        <a:t>preventive visits</a:t>
                      </a:r>
                      <a:r>
                        <a:rPr lang="en-US" sz="1200" baseline="0" dirty="0" smtClean="0"/>
                        <a:t> </a:t>
                      </a:r>
                      <a:r>
                        <a:rPr lang="en-US" sz="1200" dirty="0" smtClean="0"/>
                        <a:t>in full without cost-sharing </a:t>
                      </a:r>
                    </a:p>
                    <a:p>
                      <a:endParaRPr lang="en-US" sz="12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457200" y="1346537"/>
            <a:ext cx="8229600" cy="1015663"/>
          </a:xfrm>
          <a:prstGeom prst="rect">
            <a:avLst/>
          </a:prstGeom>
        </p:spPr>
        <p:txBody>
          <a:bodyPr wrap="square">
            <a:spAutoFit/>
          </a:bodyPr>
          <a:lstStyle/>
          <a:p>
            <a:r>
              <a:rPr lang="en-US" sz="2000" b="1" i="1" dirty="0">
                <a:solidFill>
                  <a:srgbClr val="DC8E28"/>
                </a:solidFill>
                <a:latin typeface="Rockwell"/>
                <a:sym typeface="Rockwell" pitchFamily="18" charset="0"/>
              </a:rPr>
              <a:t>The Health Connector offers different types of health and dental coverage to meet the needs of different populations of residents and businesses. </a:t>
            </a:r>
          </a:p>
        </p:txBody>
      </p:sp>
    </p:spTree>
    <p:extLst>
      <p:ext uri="{BB962C8B-B14F-4D97-AF65-F5344CB8AC3E}">
        <p14:creationId xmlns:p14="http://schemas.microsoft.com/office/powerpoint/2010/main" val="2158690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Custom 1">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Custom 1">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okyoPRD_2016PPTTemplate_v1">
  <a:themeElements>
    <a:clrScheme name="Custom 5">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80B1"/>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2FCE1FAC-31F5-4498-BC10-19BFD001B011}" vid="{E3BD1EF1-115E-4E70-9B83-B3881A7D32B8}"/>
    </a:ext>
  </a:extLst>
</a:theme>
</file>

<file path=ppt/theme/theme3.xml><?xml version="1.0" encoding="utf-8"?>
<a:theme xmlns:a="http://schemas.openxmlformats.org/drawingml/2006/main" name="1_TokyoPRD_2016PPTTemplate_v1">
  <a:themeElements>
    <a:clrScheme name="Custom 5">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80B1"/>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2FCE1FAC-31F5-4498-BC10-19BFD001B011}" vid="{E3BD1EF1-115E-4E70-9B83-B3881A7D32B8}"/>
    </a:ext>
  </a:extLst>
</a:theme>
</file>

<file path=ppt/theme/theme4.xml><?xml version="1.0" encoding="utf-8"?>
<a:theme xmlns:a="http://schemas.openxmlformats.org/drawingml/2006/main" name="2_TokyoPRD_2016PPTTemplate_v1">
  <a:themeElements>
    <a:clrScheme name="Custom 5">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80B1"/>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2FCE1FAC-31F5-4498-BC10-19BFD001B011}" vid="{E3BD1EF1-115E-4E70-9B83-B3881A7D32B8}"/>
    </a:ext>
  </a:extLst>
</a:theme>
</file>

<file path=ppt/theme/theme5.xml><?xml version="1.0" encoding="utf-8"?>
<a:theme xmlns:a="http://schemas.openxmlformats.org/drawingml/2006/main" name="5_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Custom 1">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Custom 1">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Custom 1">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Custom 1">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MAHC-PPT_StyleGuideTemplate_05MAX_082713">
  <a:themeElements>
    <a:clrScheme name="">
      <a:dk1>
        <a:srgbClr val="5C5A5A"/>
      </a:dk1>
      <a:lt1>
        <a:srgbClr val="FFFFFF"/>
      </a:lt1>
      <a:dk2>
        <a:srgbClr val="000000"/>
      </a:dk2>
      <a:lt2>
        <a:srgbClr val="000000"/>
      </a:lt2>
      <a:accent1>
        <a:srgbClr val="009CA5"/>
      </a:accent1>
      <a:accent2>
        <a:srgbClr val="333399"/>
      </a:accent2>
      <a:accent3>
        <a:srgbClr val="FFFFFF"/>
      </a:accent3>
      <a:accent4>
        <a:srgbClr val="4D4C4C"/>
      </a:accent4>
      <a:accent5>
        <a:srgbClr val="AACBCF"/>
      </a:accent5>
      <a:accent6>
        <a:srgbClr val="2D2D8A"/>
      </a:accent6>
      <a:hlink>
        <a:srgbClr val="009999"/>
      </a:hlink>
      <a:folHlink>
        <a:srgbClr val="99CC00"/>
      </a:folHlink>
    </a:clrScheme>
    <a:fontScheme name="Custom 1">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81523</TotalTime>
  <Pages>0</Pages>
  <Words>4976</Words>
  <Characters>0</Characters>
  <Application>Microsoft Macintosh PowerPoint</Application>
  <PresentationFormat>On-screen Show (4:3)</PresentationFormat>
  <Lines>0</Lines>
  <Paragraphs>458</Paragraphs>
  <Slides>38</Slides>
  <Notes>38</Notes>
  <HiddenSlides>0</HiddenSlides>
  <MMClips>0</MMClips>
  <ScaleCrop>false</ScaleCrop>
  <HeadingPairs>
    <vt:vector size="4" baseType="variant">
      <vt:variant>
        <vt:lpstr>Theme</vt:lpstr>
      </vt:variant>
      <vt:variant>
        <vt:i4>10</vt:i4>
      </vt:variant>
      <vt:variant>
        <vt:lpstr>Slide Titles</vt:lpstr>
      </vt:variant>
      <vt:variant>
        <vt:i4>38</vt:i4>
      </vt:variant>
    </vt:vector>
  </HeadingPairs>
  <TitlesOfParts>
    <vt:vector size="48" baseType="lpstr">
      <vt:lpstr>MAHC-PPT_StyleGuideTemplate_05MAX_082713</vt:lpstr>
      <vt:lpstr>TokyoPRD_2016PPTTemplate_v1</vt:lpstr>
      <vt:lpstr>1_TokyoPRD_2016PPTTemplate_v1</vt:lpstr>
      <vt:lpstr>2_TokyoPRD_2016PPTTemplate_v1</vt:lpstr>
      <vt:lpstr>5_MAHC-PPT_StyleGuideTemplate_05MAX_082713</vt:lpstr>
      <vt:lpstr>6_MAHC-PPT_StyleGuideTemplate_05MAX_082713</vt:lpstr>
      <vt:lpstr>8_MAHC-PPT_StyleGuideTemplate_05MAX_082713</vt:lpstr>
      <vt:lpstr>9_MAHC-PPT_StyleGuideTemplate_05MAX_082713</vt:lpstr>
      <vt:lpstr>7_MAHC-PPT_StyleGuideTemplate_05MAX_082713</vt:lpstr>
      <vt:lpstr>10_MAHC-PPT_StyleGuideTemplate_05MAX_082713</vt:lpstr>
      <vt:lpstr>PowerPoint Presentation</vt:lpstr>
      <vt:lpstr>Agenda</vt:lpstr>
      <vt:lpstr>PowerPoint Presentation</vt:lpstr>
      <vt:lpstr>Introduction</vt:lpstr>
      <vt:lpstr>Introduction (Cont’d)</vt:lpstr>
      <vt:lpstr>Website for Individuals &amp; Families</vt:lpstr>
      <vt:lpstr>Website for Small Employer Groups</vt:lpstr>
      <vt:lpstr>Health &amp; Dental Carriers</vt:lpstr>
      <vt:lpstr>Plan Offerings</vt:lpstr>
      <vt:lpstr>Affordability Help: Overview</vt:lpstr>
      <vt:lpstr>Affordability Help:  ConnectorCare Detail</vt:lpstr>
      <vt:lpstr>PowerPoint Presentation</vt:lpstr>
      <vt:lpstr>PowerPoint Presentation</vt:lpstr>
      <vt:lpstr>PowerPoint Presentation</vt:lpstr>
      <vt:lpstr>Potential Impact of Federal Activity</vt:lpstr>
      <vt:lpstr>Federal Administration Activity: Cost-Sharing Reductions </vt:lpstr>
      <vt:lpstr>Federal Administration Activity: Cost-Sharing Reductions </vt:lpstr>
      <vt:lpstr>Federal Administration Activity: Cost-Sharing Reductions (Cont’d)</vt:lpstr>
      <vt:lpstr>Congressional Activity:   Repeal of Individual Mandate</vt:lpstr>
      <vt:lpstr>Federal Rulemaking Activity:  Market Reforms</vt:lpstr>
      <vt:lpstr>PowerPoint Presentation</vt:lpstr>
      <vt:lpstr>Open Enrollment Overview</vt:lpstr>
      <vt:lpstr>OE Tip: Members Should Update Information to Retain Subsidies</vt:lpstr>
      <vt:lpstr>How We’re Helping Members Update Information to Retain Subsidies</vt:lpstr>
      <vt:lpstr>OE Tip: Members Should Shop to Avoid Higher Premiums</vt:lpstr>
      <vt:lpstr>How We’re Helping Members to Shop to Avoid Higher Premiums</vt:lpstr>
      <vt:lpstr> Member Help: Online Shopping Tools</vt:lpstr>
      <vt:lpstr>Member Help: Call Center &amp; Walk-In Centers</vt:lpstr>
      <vt:lpstr>Member Help: Navigator Network</vt:lpstr>
      <vt:lpstr>Member Activity: Open Enrollment</vt:lpstr>
      <vt:lpstr>PowerPoint Presentation</vt:lpstr>
      <vt:lpstr>What Is My Constituent’s Eligibility?</vt:lpstr>
      <vt:lpstr>Why Isn’t My Constituent Eligible?  </vt:lpstr>
      <vt:lpstr>What Can My Constituent Expect to Pay in the ConnectorCare Program?</vt:lpstr>
      <vt:lpstr>When Can My Constituent Enroll? </vt:lpstr>
      <vt:lpstr>When Can My Constituent Start or Cancel Coverage? </vt:lpstr>
      <vt:lpstr>Why Is My Constituent Receiving or Being Asking for Information? </vt:lpstr>
      <vt:lpstr>Why Did My Constituent Lose Subsidies?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Woltmann</dc:creator>
  <cp:lastModifiedBy>Sara Lapointe</cp:lastModifiedBy>
  <cp:revision>864</cp:revision>
  <cp:lastPrinted>2017-12-07T15:59:20Z</cp:lastPrinted>
  <dcterms:created xsi:type="dcterms:W3CDTF">2013-09-16T12:42:54Z</dcterms:created>
  <dcterms:modified xsi:type="dcterms:W3CDTF">2017-12-07T20:37:04Z</dcterms:modified>
</cp:coreProperties>
</file>