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726" r:id="rId5"/>
    <p:sldId id="727" r:id="rId6"/>
    <p:sldId id="728" r:id="rId7"/>
    <p:sldId id="729" r:id="rId8"/>
    <p:sldId id="730" r:id="rId9"/>
    <p:sldId id="733" r:id="rId10"/>
    <p:sldId id="734" r:id="rId11"/>
    <p:sldId id="749" r:id="rId12"/>
    <p:sldId id="735" r:id="rId13"/>
    <p:sldId id="736" r:id="rId14"/>
    <p:sldId id="737" r:id="rId15"/>
    <p:sldId id="738" r:id="rId16"/>
    <p:sldId id="747" r:id="rId17"/>
    <p:sldId id="739" r:id="rId18"/>
    <p:sldId id="740" r:id="rId19"/>
    <p:sldId id="741" r:id="rId20"/>
    <p:sldId id="742" r:id="rId21"/>
    <p:sldId id="743" r:id="rId22"/>
    <p:sldId id="748" r:id="rId23"/>
    <p:sldId id="744" r:id="rId24"/>
    <p:sldId id="745" r:id="rId25"/>
    <p:sldId id="746" r:id="rId26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026C58-29D9-4350-978E-975DD7236E3A}">
          <p14:sldIdLst>
            <p14:sldId id="726"/>
            <p14:sldId id="727"/>
            <p14:sldId id="728"/>
            <p14:sldId id="729"/>
            <p14:sldId id="730"/>
            <p14:sldId id="733"/>
            <p14:sldId id="734"/>
            <p14:sldId id="749"/>
            <p14:sldId id="735"/>
            <p14:sldId id="736"/>
            <p14:sldId id="737"/>
            <p14:sldId id="738"/>
            <p14:sldId id="747"/>
            <p14:sldId id="739"/>
            <p14:sldId id="740"/>
            <p14:sldId id="741"/>
            <p14:sldId id="742"/>
            <p14:sldId id="743"/>
            <p14:sldId id="748"/>
            <p14:sldId id="744"/>
            <p14:sldId id="745"/>
            <p14:sldId id="74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ey, Rick" initials="CR" lastIdx="1" clrIdx="0">
    <p:extLst/>
  </p:cmAuthor>
  <p:cmAuthor id="2" name="Nancy Farrell" initials="NF" lastIdx="2" clrIdx="1">
    <p:extLst/>
  </p:cmAuthor>
  <p:cmAuthor id="3" name="Passanisi, Charles" initials="PC" lastIdx="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EBC"/>
    <a:srgbClr val="AF5FD3"/>
    <a:srgbClr val="00708E"/>
    <a:srgbClr val="0090BA"/>
    <a:srgbClr val="A449E9"/>
    <a:srgbClr val="EFA011"/>
    <a:srgbClr val="FFFF66"/>
    <a:srgbClr val="CF8431"/>
    <a:srgbClr val="34DAF0"/>
    <a:srgbClr val="299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2" autoAdjust="0"/>
    <p:restoredTop sz="93769" autoAdjust="0"/>
  </p:normalViewPr>
  <p:slideViewPr>
    <p:cSldViewPr>
      <p:cViewPr>
        <p:scale>
          <a:sx n="74" d="100"/>
          <a:sy n="74" d="100"/>
        </p:scale>
        <p:origin x="-196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25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Regional</a:t>
            </a:r>
            <a:r>
              <a:rPr lang="en-US" sz="2000" baseline="0" dirty="0"/>
              <a:t> CO2 Emissions, 2035 (m </a:t>
            </a:r>
            <a:r>
              <a:rPr lang="en-US" sz="2000" baseline="0" dirty="0" err="1"/>
              <a:t>tpy</a:t>
            </a:r>
            <a:r>
              <a:rPr lang="en-US" sz="1800" baseline="0" dirty="0"/>
              <a:t>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118208"/>
        <c:axId val="193119744"/>
      </c:barChart>
      <c:catAx>
        <c:axId val="1931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19744"/>
        <c:crosses val="autoZero"/>
        <c:auto val="1"/>
        <c:lblAlgn val="ctr"/>
        <c:lblOffset val="100"/>
        <c:noMultiLvlLbl val="0"/>
      </c:catAx>
      <c:valAx>
        <c:axId val="19311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11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2.96093E-7</cdr:x>
      <cdr:y>0.01563</cdr:y>
    </cdr:from>
    <cdr:to>
      <cdr:x>0.94762</cdr:x>
      <cdr:y>0.89063</cdr:y>
    </cdr:to>
    <cdr:sp macro="" textlink="">
      <cdr:nvSpPr>
        <cdr:cNvPr id="3" name="Content Placeholder 8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1" y="76201"/>
          <a:ext cx="3200400" cy="426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342900" indent="-342900" algn="l" rtl="0" eaLnBrk="0" fontAlgn="base" hangingPunct="0">
            <a:spcBef>
              <a:spcPct val="20000"/>
            </a:spcBef>
            <a:spcAft>
              <a:spcPct val="0"/>
            </a:spcAft>
            <a:buFont typeface="Arial" panose="020B0604020202020204" pitchFamily="34" charset="0"/>
            <a:buChar char="•"/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rtl="0" eaLnBrk="0" fontAlgn="base" hangingPunct="0">
            <a:spcBef>
              <a:spcPct val="20000"/>
            </a:spcBef>
            <a:spcAft>
              <a:spcPct val="0"/>
            </a:spcAft>
            <a:buFont typeface="Arial" panose="020B0604020202020204" pitchFamily="34" charset="0"/>
            <a:buChar char="–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rtl="0" eaLnBrk="0" fontAlgn="base" hangingPunct="0">
            <a:spcBef>
              <a:spcPct val="20000"/>
            </a:spcBef>
            <a:spcAft>
              <a:spcPct val="0"/>
            </a:spcAft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rtl="0" eaLnBrk="0" fontAlgn="base" hangingPunct="0">
            <a:spcBef>
              <a:spcPct val="20000"/>
            </a:spcBef>
            <a:spcAft>
              <a:spcPct val="0"/>
            </a:spcAft>
            <a:buFont typeface="Arial" panose="020B0604020202020204" pitchFamily="34" charset="0"/>
            <a:buChar char="–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rtl="0" eaLnBrk="0" fontAlgn="base" hangingPunct="0">
            <a:spcBef>
              <a:spcPct val="20000"/>
            </a:spcBef>
            <a:spcAft>
              <a:spcPct val="0"/>
            </a:spcAft>
            <a:buFont typeface="Arial" panose="020B0604020202020204" pitchFamily="34" charset="0"/>
            <a:buChar char="»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altLang="en-US" sz="2400" dirty="0">
              <a:solidFill>
                <a:schemeClr val="accent5">
                  <a:lumMod val="75000"/>
                </a:schemeClr>
              </a:solidFill>
            </a:rPr>
            <a:t>Phase 1 will use diesel locomotives for system compatibility</a:t>
          </a:r>
        </a:p>
        <a:p xmlns:a="http://schemas.openxmlformats.org/drawingml/2006/main">
          <a:pPr eaLnBrk="1" hangingPunct="1"/>
          <a:r>
            <a:rPr lang="en-US" altLang="en-US" sz="2400" dirty="0">
              <a:solidFill>
                <a:schemeClr val="accent5">
                  <a:lumMod val="75000"/>
                </a:schemeClr>
              </a:solidFill>
            </a:rPr>
            <a:t>Current fleet 40 Tier 3 locomotives (200 Series, HSP46) </a:t>
          </a:r>
        </a:p>
        <a:p xmlns:a="http://schemas.openxmlformats.org/drawingml/2006/main">
          <a:pPr eaLnBrk="1" hangingPunct="1"/>
          <a:r>
            <a:rPr lang="en-US" altLang="en-US" sz="2400" dirty="0">
              <a:solidFill>
                <a:schemeClr val="accent5">
                  <a:lumMod val="75000"/>
                </a:schemeClr>
              </a:solidFill>
            </a:rPr>
            <a:t>Continue procurement of Tier 3 and Tier 4 diesel locomotives</a:t>
          </a:r>
        </a:p>
        <a:p xmlns:a="http://schemas.openxmlformats.org/drawingml/2006/main">
          <a:pPr eaLnBrk="1" hangingPunct="1"/>
          <a:endParaRPr lang="en-US" altLang="en-US" sz="2400" dirty="0"/>
        </a:p>
        <a:p xmlns:a="http://schemas.openxmlformats.org/drawingml/2006/main">
          <a:pPr marL="0" indent="0" eaLnBrk="1" hangingPunct="1">
            <a:buNone/>
          </a:pPr>
          <a:endParaRPr lang="en-US" alt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3"/>
            <a:ext cx="3038475" cy="465140"/>
          </a:xfrm>
          <a:prstGeom prst="rect">
            <a:avLst/>
          </a:prstGeom>
        </p:spPr>
        <p:txBody>
          <a:bodyPr vert="horz" lIns="90097" tIns="45049" rIns="90097" bIns="450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8" y="3"/>
            <a:ext cx="3038475" cy="465140"/>
          </a:xfrm>
          <a:prstGeom prst="rect">
            <a:avLst/>
          </a:prstGeom>
        </p:spPr>
        <p:txBody>
          <a:bodyPr vert="horz" lIns="90097" tIns="45049" rIns="90097" bIns="45049" rtlCol="0"/>
          <a:lstStyle>
            <a:lvl1pPr algn="r">
              <a:defRPr sz="1200"/>
            </a:lvl1pPr>
          </a:lstStyle>
          <a:p>
            <a:fld id="{31D4233E-DFB5-4B32-9F3F-FD058B069B24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8829678"/>
            <a:ext cx="3038475" cy="465140"/>
          </a:xfrm>
          <a:prstGeom prst="rect">
            <a:avLst/>
          </a:prstGeom>
        </p:spPr>
        <p:txBody>
          <a:bodyPr vert="horz" lIns="90097" tIns="45049" rIns="90097" bIns="450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8" y="8829678"/>
            <a:ext cx="3038475" cy="465140"/>
          </a:xfrm>
          <a:prstGeom prst="rect">
            <a:avLst/>
          </a:prstGeom>
        </p:spPr>
        <p:txBody>
          <a:bodyPr vert="horz" lIns="90097" tIns="45049" rIns="90097" bIns="45049" rtlCol="0" anchor="b"/>
          <a:lstStyle>
            <a:lvl1pPr algn="r">
              <a:defRPr sz="1200"/>
            </a:lvl1pPr>
          </a:lstStyle>
          <a:p>
            <a:fld id="{4CD1C413-D86E-4E01-8C29-3E06E02940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789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3"/>
            <a:ext cx="3038475" cy="465140"/>
          </a:xfrm>
          <a:prstGeom prst="rect">
            <a:avLst/>
          </a:prstGeom>
        </p:spPr>
        <p:txBody>
          <a:bodyPr vert="horz" lIns="91807" tIns="45904" rIns="91807" bIns="459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3"/>
            <a:ext cx="3038475" cy="465140"/>
          </a:xfrm>
          <a:prstGeom prst="rect">
            <a:avLst/>
          </a:prstGeom>
        </p:spPr>
        <p:txBody>
          <a:bodyPr vert="horz" wrap="square" lIns="91807" tIns="45904" rIns="91807" bIns="459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8" charset="0"/>
              </a:defRPr>
            </a:lvl1pPr>
          </a:lstStyle>
          <a:p>
            <a:fld id="{36131D12-7A92-4D03-85C0-87DE5B93F5B6}" type="datetime1">
              <a:rPr lang="en-US"/>
              <a:pPr/>
              <a:t>2/7/2018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167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7" tIns="45904" rIns="91807" bIns="4590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6430"/>
            <a:ext cx="5607050" cy="4183060"/>
          </a:xfrm>
          <a:prstGeom prst="rect">
            <a:avLst/>
          </a:prstGeom>
        </p:spPr>
        <p:txBody>
          <a:bodyPr vert="horz" lIns="91807" tIns="45904" rIns="91807" bIns="4590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829678"/>
            <a:ext cx="3038475" cy="465140"/>
          </a:xfrm>
          <a:prstGeom prst="rect">
            <a:avLst/>
          </a:prstGeom>
        </p:spPr>
        <p:txBody>
          <a:bodyPr vert="horz" lIns="91807" tIns="45904" rIns="91807" bIns="459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8"/>
            <a:ext cx="3038475" cy="465140"/>
          </a:xfrm>
          <a:prstGeom prst="rect">
            <a:avLst/>
          </a:prstGeom>
        </p:spPr>
        <p:txBody>
          <a:bodyPr vert="horz" wrap="square" lIns="91807" tIns="45904" rIns="91807" bIns="459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8" charset="0"/>
              </a:defRPr>
            </a:lvl1pPr>
          </a:lstStyle>
          <a:p>
            <a:fld id="{0ADE3A03-A195-46B4-85C9-568B67FAA7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491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 pitchFamily="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0AFE6E-BDE6-49F1-B8C3-B007BC69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8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4EABF2-02E3-43B3-A0D7-E088EC0B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18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a bit lost – and I don’t think the proposal says we are using diesel for Phase 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4AA0DE-3DDE-4F0A-9628-953FB3A0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77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4EABF2-02E3-43B3-A0D7-E088EC0B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4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4EABF2-02E3-43B3-A0D7-E088EC0B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6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final? Move to the end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F09910-215F-4B33-9D2C-A390350F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3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new station in East Taunton; how about – begin Phase 1 Service in 2022? Put date for Stoughton Electric in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A5060C-F664-478B-8D4E-5F040B07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about new station in East Taunton; how about – begin Phase 1 Service in 2022? Put date for Stoughton Electric in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A5060C-F664-478B-8D4E-5F040B07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5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put dates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92D758-01FB-4439-BC9C-8BE50A7D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8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4EABF2-02E3-43B3-A0D7-E088EC0B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8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4EABF2-02E3-43B3-A0D7-E088EC0B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4EABF2-02E3-43B3-A0D7-E088EC0B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2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5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E3A03-A195-46B4-85C9-568B67FAA7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931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809150" y="4979494"/>
            <a:ext cx="7772400" cy="614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0090BA"/>
              </a:buClr>
              <a:buNone/>
              <a:defRPr i="1">
                <a:solidFill>
                  <a:srgbClr val="007696"/>
                </a:solidFill>
              </a:defRPr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 dirty="0"/>
          </a:p>
        </p:txBody>
      </p:sp>
      <p:pic>
        <p:nvPicPr>
          <p:cNvPr id="11" name="Shape 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450" y="5936245"/>
            <a:ext cx="1594650" cy="2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400" y="5936245"/>
            <a:ext cx="1419834" cy="2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8">
            <a:extLst>
              <a:ext uri="{FF2B5EF4-FFF2-40B4-BE49-F238E27FC236}">
                <a16:creationId xmlns="" xmlns:a16="http://schemas.microsoft.com/office/drawing/2014/main" id="{3BC59C3D-032D-40BC-B452-9A529FB7E7C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45742" b="2"/>
          <a:stretch/>
        </p:blipFill>
        <p:spPr>
          <a:xfrm rot="10800000">
            <a:off x="-4" y="-2934"/>
            <a:ext cx="9143999" cy="372095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8E79195-CEFB-4FB4-A0D5-A209D14422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60" y="446372"/>
            <a:ext cx="3192952" cy="1432133"/>
          </a:xfrm>
          <a:prstGeom prst="rect">
            <a:avLst/>
          </a:prstGeom>
        </p:spPr>
      </p:pic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591400"/>
            <a:ext cx="7772400" cy="1675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rgbClr val="85286B"/>
              </a:buClr>
              <a:buSzPct val="100000"/>
              <a:buFont typeface="Trebuchet MS"/>
              <a:defRPr sz="4800">
                <a:solidFill>
                  <a:srgbClr val="8528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2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ody - 1 column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2400" y="53358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body" idx="1" hasCustomPrompt="1"/>
          </p:nvPr>
        </p:nvSpPr>
        <p:spPr>
          <a:xfrm>
            <a:off x="690750" y="1176173"/>
            <a:ext cx="7872600" cy="8361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85286B"/>
              </a:buClr>
              <a:defRPr>
                <a:solidFill>
                  <a:srgbClr val="85286B"/>
                </a:solidFill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Title of Slide</a:t>
            </a:r>
            <a:endParaRPr dirty="0"/>
          </a:p>
        </p:txBody>
      </p:sp>
      <p:pic>
        <p:nvPicPr>
          <p:cNvPr id="16" name="Shape 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8850"/>
            <a:ext cx="1442324" cy="6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4">
            <a:alphaModFix/>
          </a:blip>
          <a:srcRect r="81018"/>
          <a:stretch/>
        </p:blipFill>
        <p:spPr>
          <a:xfrm>
            <a:off x="7146025" y="365175"/>
            <a:ext cx="257899" cy="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5">
            <a:alphaModFix/>
          </a:blip>
          <a:srcRect b="19361"/>
          <a:stretch/>
        </p:blipFill>
        <p:spPr>
          <a:xfrm>
            <a:off x="7612600" y="404103"/>
            <a:ext cx="1026950" cy="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5421761" y="6447812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</a:endParaRPr>
          </a:p>
        </p:txBody>
      </p:sp>
      <p:sp>
        <p:nvSpPr>
          <p:cNvPr id="12" name="Shape 15"/>
          <p:cNvSpPr txBox="1">
            <a:spLocks noGrp="1"/>
          </p:cNvSpPr>
          <p:nvPr>
            <p:ph type="body" idx="10" hasCustomPrompt="1"/>
          </p:nvPr>
        </p:nvSpPr>
        <p:spPr>
          <a:xfrm>
            <a:off x="690750" y="2155101"/>
            <a:ext cx="7872600" cy="412736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indent="-457200">
              <a:spcBef>
                <a:spcPts val="0"/>
              </a:spcBef>
              <a:buClr>
                <a:srgbClr val="85286B"/>
              </a:buClr>
              <a:buFont typeface="Arial" panose="020B0604020202020204" pitchFamily="34" charset="0"/>
              <a:buChar char="•"/>
              <a:defRPr baseline="0">
                <a:solidFill>
                  <a:srgbClr val="00708E"/>
                </a:solidFill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Bulleted text one column</a:t>
            </a:r>
          </a:p>
        </p:txBody>
      </p:sp>
      <p:sp>
        <p:nvSpPr>
          <p:cNvPr id="11" name="Shape 20"/>
          <p:cNvSpPr txBox="1"/>
          <p:nvPr userDrawn="1"/>
        </p:nvSpPr>
        <p:spPr>
          <a:xfrm>
            <a:off x="3505200" y="6447813"/>
            <a:ext cx="1261706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F6D20FCF-35BD-42FA-90E2-ADDD50F94F7F}" type="slidenum">
              <a:rPr lang="en-US" smtClean="0">
                <a:solidFill>
                  <a:srgbClr val="0076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dirty="0">
              <a:solidFill>
                <a:srgbClr val="007696"/>
              </a:solidFill>
            </a:endParaRPr>
          </a:p>
        </p:txBody>
      </p:sp>
      <p:sp>
        <p:nvSpPr>
          <p:cNvPr id="13" name="Shape 21">
            <a:extLst>
              <a:ext uri="{FF2B5EF4-FFF2-40B4-BE49-F238E27FC236}">
                <a16:creationId xmlns="" xmlns:a16="http://schemas.microsoft.com/office/drawing/2014/main" id="{FE87F96A-BC29-45FC-B192-8CC4D1615C79}"/>
              </a:ext>
            </a:extLst>
          </p:cNvPr>
          <p:cNvSpPr txBox="1"/>
          <p:nvPr userDrawn="1"/>
        </p:nvSpPr>
        <p:spPr>
          <a:xfrm>
            <a:off x="228600" y="6431982"/>
            <a:ext cx="37338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696"/>
                </a:solidFill>
                <a:latin typeface="Calibri" pitchFamily="28" charset="0"/>
              </a:rPr>
              <a:t>Project Briefing</a:t>
            </a:r>
            <a:endParaRPr sz="2000" dirty="0">
              <a:solidFill>
                <a:srgbClr val="007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7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- 1 column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50" y="34888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body" idx="1" hasCustomPrompt="1"/>
          </p:nvPr>
        </p:nvSpPr>
        <p:spPr>
          <a:xfrm>
            <a:off x="690750" y="1176173"/>
            <a:ext cx="7872600" cy="8361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85286B"/>
              </a:buClr>
              <a:defRPr>
                <a:solidFill>
                  <a:srgbClr val="85286B"/>
                </a:solidFill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Title of Slide</a:t>
            </a:r>
            <a:endParaRPr dirty="0"/>
          </a:p>
        </p:txBody>
      </p:sp>
      <p:pic>
        <p:nvPicPr>
          <p:cNvPr id="16" name="Shape 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8850"/>
            <a:ext cx="1442324" cy="6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4">
            <a:alphaModFix/>
          </a:blip>
          <a:srcRect r="81018"/>
          <a:stretch/>
        </p:blipFill>
        <p:spPr>
          <a:xfrm>
            <a:off x="7146025" y="365175"/>
            <a:ext cx="257899" cy="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5">
            <a:alphaModFix/>
          </a:blip>
          <a:srcRect b="19361"/>
          <a:stretch/>
        </p:blipFill>
        <p:spPr>
          <a:xfrm>
            <a:off x="7612600" y="404103"/>
            <a:ext cx="1026950" cy="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5576825" y="611875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endParaRPr lang="en" dirty="0">
              <a:solidFill>
                <a:srgbClr val="00769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5488850" y="6479475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228600" y="6450561"/>
            <a:ext cx="37338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696"/>
                </a:solidFill>
                <a:latin typeface="Calibri" pitchFamily="28" charset="0"/>
              </a:rPr>
              <a:t>Project Briefing</a:t>
            </a:r>
            <a:endParaRPr sz="2000" dirty="0">
              <a:solidFill>
                <a:srgbClr val="007696"/>
              </a:solidFill>
            </a:endParaRPr>
          </a:p>
        </p:txBody>
      </p:sp>
      <p:sp>
        <p:nvSpPr>
          <p:cNvPr id="12" name="Shape 15"/>
          <p:cNvSpPr txBox="1">
            <a:spLocks noGrp="1"/>
          </p:cNvSpPr>
          <p:nvPr>
            <p:ph type="body" idx="10" hasCustomPrompt="1"/>
          </p:nvPr>
        </p:nvSpPr>
        <p:spPr>
          <a:xfrm>
            <a:off x="690750" y="2155101"/>
            <a:ext cx="7872600" cy="412736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indent="-457200">
              <a:spcBef>
                <a:spcPts val="0"/>
              </a:spcBef>
              <a:buClr>
                <a:srgbClr val="85286B"/>
              </a:buClr>
              <a:buFont typeface="Arial" panose="020B0604020202020204" pitchFamily="34" charset="0"/>
              <a:buChar char="•"/>
              <a:defRPr baseline="0">
                <a:solidFill>
                  <a:srgbClr val="00708E"/>
                </a:solidFill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Bulleted text one column</a:t>
            </a:r>
          </a:p>
        </p:txBody>
      </p:sp>
      <p:sp>
        <p:nvSpPr>
          <p:cNvPr id="11" name="Shape 20"/>
          <p:cNvSpPr txBox="1"/>
          <p:nvPr userDrawn="1"/>
        </p:nvSpPr>
        <p:spPr>
          <a:xfrm>
            <a:off x="5488850" y="6415392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</a:endParaRPr>
          </a:p>
        </p:txBody>
      </p:sp>
      <p:sp>
        <p:nvSpPr>
          <p:cNvPr id="13" name="Shape 20">
            <a:extLst>
              <a:ext uri="{FF2B5EF4-FFF2-40B4-BE49-F238E27FC236}">
                <a16:creationId xmlns="" xmlns:a16="http://schemas.microsoft.com/office/drawing/2014/main" id="{58FD8577-79CB-48AD-8850-B7AB491A977F}"/>
              </a:ext>
            </a:extLst>
          </p:cNvPr>
          <p:cNvSpPr txBox="1"/>
          <p:nvPr userDrawn="1"/>
        </p:nvSpPr>
        <p:spPr>
          <a:xfrm>
            <a:off x="1295400" y="6472542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F6D20FCF-35BD-42FA-90E2-ADDD50F94F7F}" type="slidenum">
              <a:rPr lang="en-US" smtClean="0">
                <a:solidFill>
                  <a:srgbClr val="0076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dirty="0">
              <a:solidFill>
                <a:srgbClr val="007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7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- 2 column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758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body" idx="1" hasCustomPrompt="1"/>
          </p:nvPr>
        </p:nvSpPr>
        <p:spPr>
          <a:xfrm>
            <a:off x="690750" y="1176173"/>
            <a:ext cx="7872600" cy="8361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85286B"/>
              </a:buClr>
              <a:defRPr>
                <a:solidFill>
                  <a:srgbClr val="85286B"/>
                </a:solidFill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Title of Slide</a:t>
            </a:r>
            <a:endParaRPr dirty="0"/>
          </a:p>
        </p:txBody>
      </p:sp>
      <p:pic>
        <p:nvPicPr>
          <p:cNvPr id="16" name="Shape 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8850"/>
            <a:ext cx="1442324" cy="6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4">
            <a:alphaModFix/>
          </a:blip>
          <a:srcRect r="81018"/>
          <a:stretch/>
        </p:blipFill>
        <p:spPr>
          <a:xfrm>
            <a:off x="7146025" y="365175"/>
            <a:ext cx="257899" cy="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5">
            <a:alphaModFix/>
          </a:blip>
          <a:srcRect b="19361"/>
          <a:stretch/>
        </p:blipFill>
        <p:spPr>
          <a:xfrm>
            <a:off x="7612600" y="404103"/>
            <a:ext cx="1026950" cy="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5524075" y="6436443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endParaRPr sz="2000" b="1" i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hape 15"/>
          <p:cNvSpPr txBox="1">
            <a:spLocks noGrp="1"/>
          </p:cNvSpPr>
          <p:nvPr>
            <p:ph type="body" idx="10" hasCustomPrompt="1"/>
          </p:nvPr>
        </p:nvSpPr>
        <p:spPr>
          <a:xfrm>
            <a:off x="690750" y="2155101"/>
            <a:ext cx="3881250" cy="412736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86B"/>
              </a:buClr>
              <a:buSzPct val="100000"/>
              <a:buFont typeface="Arial" panose="020B0604020202020204" pitchFamily="34" charset="0"/>
              <a:buChar char="•"/>
              <a:defRPr lang="en-US" sz="3000" b="0" i="0" u="none" strike="noStrike" cap="none" baseline="0" dirty="0" smtClean="0">
                <a:solidFill>
                  <a:srgbClr val="00708E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Bulleted text two column</a:t>
            </a:r>
          </a:p>
        </p:txBody>
      </p:sp>
      <p:sp>
        <p:nvSpPr>
          <p:cNvPr id="23" name="Shape 15"/>
          <p:cNvSpPr txBox="1">
            <a:spLocks noGrp="1"/>
          </p:cNvSpPr>
          <p:nvPr>
            <p:ph type="body" idx="11" hasCustomPrompt="1"/>
          </p:nvPr>
        </p:nvSpPr>
        <p:spPr>
          <a:xfrm>
            <a:off x="4682100" y="2160722"/>
            <a:ext cx="3881250" cy="412736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86B"/>
              </a:buClr>
              <a:buSzPct val="100000"/>
              <a:buFont typeface="Arial" panose="020B0604020202020204" pitchFamily="34" charset="0"/>
              <a:buChar char="•"/>
              <a:defRPr lang="en-US" sz="3000" b="0" i="0" u="none" strike="noStrike" cap="none" baseline="0" dirty="0" smtClean="0">
                <a:solidFill>
                  <a:srgbClr val="00708E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Bulleted text two column</a:t>
            </a:r>
          </a:p>
        </p:txBody>
      </p:sp>
      <p:sp>
        <p:nvSpPr>
          <p:cNvPr id="13" name="Shape 21">
            <a:extLst>
              <a:ext uri="{FF2B5EF4-FFF2-40B4-BE49-F238E27FC236}">
                <a16:creationId xmlns="" xmlns:a16="http://schemas.microsoft.com/office/drawing/2014/main" id="{CA0BA56A-6DC2-4E85-86B9-2AD885B04A88}"/>
              </a:ext>
            </a:extLst>
          </p:cNvPr>
          <p:cNvSpPr txBox="1"/>
          <p:nvPr userDrawn="1"/>
        </p:nvSpPr>
        <p:spPr>
          <a:xfrm>
            <a:off x="304800" y="6415392"/>
            <a:ext cx="37338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696"/>
                </a:solidFill>
                <a:latin typeface="Calibri" pitchFamily="28" charset="0"/>
              </a:rPr>
              <a:t>Project Briefing</a:t>
            </a:r>
            <a:endParaRPr sz="2000" dirty="0">
              <a:solidFill>
                <a:srgbClr val="007696"/>
              </a:solidFill>
            </a:endParaRPr>
          </a:p>
        </p:txBody>
      </p:sp>
      <p:sp>
        <p:nvSpPr>
          <p:cNvPr id="11" name="Shape 20">
            <a:extLst>
              <a:ext uri="{FF2B5EF4-FFF2-40B4-BE49-F238E27FC236}">
                <a16:creationId xmlns="" xmlns:a16="http://schemas.microsoft.com/office/drawing/2014/main" id="{D475B307-83E2-4857-91F3-275B8ABB2ABE}"/>
              </a:ext>
            </a:extLst>
          </p:cNvPr>
          <p:cNvSpPr txBox="1"/>
          <p:nvPr userDrawn="1"/>
        </p:nvSpPr>
        <p:spPr>
          <a:xfrm>
            <a:off x="1519825" y="6483301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F6D20FCF-35BD-42FA-90E2-ADDD50F94F7F}" type="slidenum">
              <a:rPr lang="en-US" smtClean="0">
                <a:solidFill>
                  <a:srgbClr val="0076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dirty="0">
              <a:solidFill>
                <a:srgbClr val="007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0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ody - 1 column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758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body" idx="1" hasCustomPrompt="1"/>
          </p:nvPr>
        </p:nvSpPr>
        <p:spPr>
          <a:xfrm>
            <a:off x="690750" y="1176173"/>
            <a:ext cx="7872600" cy="8361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85286B"/>
              </a:buClr>
              <a:defRPr>
                <a:solidFill>
                  <a:srgbClr val="85286B"/>
                </a:solidFill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Title of Slide</a:t>
            </a:r>
            <a:endParaRPr dirty="0"/>
          </a:p>
        </p:txBody>
      </p:sp>
      <p:pic>
        <p:nvPicPr>
          <p:cNvPr id="16" name="Shape 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8850"/>
            <a:ext cx="1442324" cy="6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4">
            <a:alphaModFix/>
          </a:blip>
          <a:srcRect r="81018"/>
          <a:stretch/>
        </p:blipFill>
        <p:spPr>
          <a:xfrm>
            <a:off x="7146025" y="365175"/>
            <a:ext cx="257899" cy="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5">
            <a:alphaModFix/>
          </a:blip>
          <a:srcRect b="19361"/>
          <a:stretch/>
        </p:blipFill>
        <p:spPr>
          <a:xfrm>
            <a:off x="7612600" y="404103"/>
            <a:ext cx="1026950" cy="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5576825" y="611875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endParaRPr lang="en" dirty="0">
              <a:solidFill>
                <a:srgbClr val="00769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5488850" y="6479475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228600" y="6407143"/>
            <a:ext cx="37338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696"/>
                </a:solidFill>
                <a:latin typeface="Calibri" pitchFamily="28" charset="0"/>
              </a:rPr>
              <a:t>Project Briefing</a:t>
            </a:r>
            <a:endParaRPr sz="2000" dirty="0">
              <a:solidFill>
                <a:srgbClr val="007696"/>
              </a:solidFill>
            </a:endParaRPr>
          </a:p>
        </p:txBody>
      </p:sp>
      <p:sp>
        <p:nvSpPr>
          <p:cNvPr id="12" name="Shape 15"/>
          <p:cNvSpPr txBox="1">
            <a:spLocks noGrp="1"/>
          </p:cNvSpPr>
          <p:nvPr>
            <p:ph type="body" idx="10" hasCustomPrompt="1"/>
          </p:nvPr>
        </p:nvSpPr>
        <p:spPr>
          <a:xfrm>
            <a:off x="690750" y="2155101"/>
            <a:ext cx="7872600" cy="412736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457200" indent="-457200">
              <a:spcBef>
                <a:spcPts val="0"/>
              </a:spcBef>
              <a:buClr>
                <a:srgbClr val="85286B"/>
              </a:buClr>
              <a:buFont typeface="Arial" panose="020B0604020202020204" pitchFamily="34" charset="0"/>
              <a:buChar char="•"/>
              <a:defRPr baseline="0">
                <a:solidFill>
                  <a:srgbClr val="00708E"/>
                </a:solidFill>
              </a:defRPr>
            </a:lvl1pPr>
            <a:lvl2pPr>
              <a:spcBef>
                <a:spcPts val="0"/>
              </a:spcBef>
              <a:buClr>
                <a:srgbClr val="0090BA"/>
              </a:buClr>
              <a:defRPr>
                <a:solidFill>
                  <a:srgbClr val="0090BA"/>
                </a:solidFill>
              </a:defRPr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 dirty="0"/>
              <a:t>Bulleted text one column</a:t>
            </a:r>
          </a:p>
        </p:txBody>
      </p:sp>
      <p:sp>
        <p:nvSpPr>
          <p:cNvPr id="11" name="Shape 20"/>
          <p:cNvSpPr txBox="1"/>
          <p:nvPr userDrawn="1"/>
        </p:nvSpPr>
        <p:spPr>
          <a:xfrm>
            <a:off x="5488850" y="6415392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7696"/>
              </a:solidFill>
            </a:endParaRPr>
          </a:p>
        </p:txBody>
      </p:sp>
      <p:sp>
        <p:nvSpPr>
          <p:cNvPr id="23" name="Shape 20"/>
          <p:cNvSpPr txBox="1"/>
          <p:nvPr userDrawn="1"/>
        </p:nvSpPr>
        <p:spPr>
          <a:xfrm>
            <a:off x="1519825" y="6483301"/>
            <a:ext cx="3243900" cy="37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F6D20FCF-35BD-42FA-90E2-ADDD50F94F7F}" type="slidenum">
              <a:rPr lang="en-US" smtClean="0">
                <a:solidFill>
                  <a:srgbClr val="0076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dirty="0">
              <a:solidFill>
                <a:srgbClr val="007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3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0" r:id="rId3"/>
    <p:sldLayoutId id="2147483668" r:id="rId4"/>
    <p:sldLayoutId id="2147483670" r:id="rId5"/>
    <p:sldLayoutId id="2147483650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8" charset="-128"/>
          <a:cs typeface="ＭＳ Ｐゴシック" pitchFamily="2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ＭＳ Ｐゴシック" pitchFamily="28" charset="-128"/>
          <a:cs typeface="ＭＳ Ｐゴシック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ＭＳ Ｐゴシック" pitchFamily="28" charset="-128"/>
          <a:cs typeface="ＭＳ Ｐゴシック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ＭＳ Ｐゴシック" pitchFamily="28" charset="-128"/>
          <a:cs typeface="ＭＳ Ｐゴシック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ＭＳ Ｐゴシック" pitchFamily="28" charset="-128"/>
          <a:cs typeface="ＭＳ Ｐゴシック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ＭＳ Ｐゴシック" pitchFamily="28" charset="-128"/>
          <a:cs typeface="ＭＳ Ｐゴシック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ＭＳ Ｐゴシック" pitchFamily="28" charset="-128"/>
          <a:cs typeface="ＭＳ Ｐゴシック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ＭＳ Ｐゴシック" pitchFamily="28" charset="-128"/>
          <a:cs typeface="ＭＳ Ｐゴシック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8" charset="-128"/>
          <a:cs typeface="ＭＳ Ｐゴシック" pitchFamily="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664" y="2908850"/>
            <a:ext cx="7924800" cy="1142999"/>
          </a:xfrm>
        </p:spPr>
        <p:txBody>
          <a:bodyPr/>
          <a:lstStyle/>
          <a:p>
            <a:r>
              <a:rPr lang="en-US" sz="4000" b="1" dirty="0">
                <a:latin typeface="Calibri" pitchFamily="28" charset="0"/>
              </a:rPr>
              <a:t/>
            </a:r>
            <a:br>
              <a:rPr lang="en-US" sz="4000" b="1" dirty="0">
                <a:latin typeface="Calibri" pitchFamily="28" charset="0"/>
              </a:rPr>
            </a:br>
            <a:r>
              <a:rPr lang="en-US" sz="4000" b="1" dirty="0">
                <a:latin typeface="Calibri" pitchFamily="28" charset="0"/>
              </a:rPr>
              <a:t>Capital Programming Committee</a:t>
            </a:r>
            <a:br>
              <a:rPr lang="en-US" sz="4000" b="1" dirty="0">
                <a:latin typeface="Calibri" pitchFamily="28" charset="0"/>
              </a:rPr>
            </a:br>
            <a:r>
              <a:rPr lang="en-US" sz="4000" b="1" dirty="0">
                <a:latin typeface="Calibri" pitchFamily="28" charset="0"/>
              </a:rPr>
              <a:t>South Coast Rail Phase 1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3"/>
            <a:ext cx="7772400" cy="838198"/>
          </a:xfrm>
        </p:spPr>
        <p:txBody>
          <a:bodyPr/>
          <a:lstStyle/>
          <a:p>
            <a:r>
              <a:rPr lang="en-US" dirty="0"/>
              <a:t>Project Briefing</a:t>
            </a:r>
          </a:p>
          <a:p>
            <a:r>
              <a:rPr lang="en-US" dirty="0"/>
              <a:t>February 6, 2018</a:t>
            </a:r>
          </a:p>
        </p:txBody>
      </p:sp>
      <p:sp>
        <p:nvSpPr>
          <p:cNvPr id="4" name="Footer Placeholder 8"/>
          <p:cNvSpPr txBox="1">
            <a:spLocks/>
          </p:cNvSpPr>
          <p:nvPr/>
        </p:nvSpPr>
        <p:spPr>
          <a:xfrm flipV="1">
            <a:off x="3124200" y="4979494"/>
            <a:ext cx="3048000" cy="5748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8" charset="-128"/>
                <a:cs typeface="+mn-cs"/>
              </a:defRPr>
            </a:lvl9pPr>
          </a:lstStyle>
          <a:p>
            <a:pPr algn="ctr"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4379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81600" y="1631493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85286B"/>
              </a:buClr>
            </a:pPr>
            <a:endParaRPr lang="en-US" sz="2000" dirty="0">
              <a:solidFill>
                <a:srgbClr val="00708E"/>
              </a:solidFill>
              <a:latin typeface="+mn-lt"/>
              <a:cs typeface="ＭＳ Ｐゴシック" pitchFamily="28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231383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buClr>
                <a:srgbClr val="85286B"/>
              </a:buClr>
            </a:pPr>
            <a:r>
              <a:rPr lang="en-US" sz="3600" dirty="0">
                <a:solidFill>
                  <a:srgbClr val="85286B"/>
                </a:solidFill>
                <a:latin typeface="Calibri"/>
              </a:rPr>
              <a:t>What are the Average Trip Times?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9A8C59-595B-456E-A404-A73A064E7B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/>
          <a:stretch/>
        </p:blipFill>
        <p:spPr>
          <a:xfrm>
            <a:off x="152400" y="1831548"/>
            <a:ext cx="8581111" cy="45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81600" y="1631493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85286B"/>
              </a:buClr>
            </a:pPr>
            <a:endParaRPr lang="en-US" sz="2000" dirty="0">
              <a:solidFill>
                <a:srgbClr val="00708E"/>
              </a:solidFill>
              <a:latin typeface="+mn-lt"/>
              <a:cs typeface="ＭＳ Ｐゴシック" pitchFamily="28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7161AC-FC85-4D28-9DDC-562D3737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725589" cy="46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EC144A7-5A49-42C8-9B98-F12C25B62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Ridership Projections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7BAF9B-97CB-49E4-AE1F-524ADB5DB32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28600" y="4432146"/>
            <a:ext cx="5257800" cy="1961720"/>
          </a:xfrm>
        </p:spPr>
        <p:txBody>
          <a:bodyPr/>
          <a:lstStyle/>
          <a:p>
            <a:r>
              <a:rPr lang="en-US" sz="2400" dirty="0"/>
              <a:t>Changes from 2011 to 2017 Analysis included:</a:t>
            </a:r>
          </a:p>
          <a:p>
            <a:pPr lvl="1"/>
            <a:r>
              <a:rPr lang="en-US" sz="1800" dirty="0"/>
              <a:t>Updated CTPS baseline commuter rail counts to reflect current use of MBTA system</a:t>
            </a:r>
          </a:p>
          <a:p>
            <a:pPr lvl="1"/>
            <a:r>
              <a:rPr lang="en-US" sz="1800" dirty="0"/>
              <a:t>Population growth changes (previously 17 percent for the region, now 6-7 percent)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8DC40AF6-9F2A-4E6D-993E-EB31C702C20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79" y="6911975"/>
            <a:ext cx="201179" cy="26035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B7B75B1F-A635-4086-8058-6A37550736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1" y="2012366"/>
          <a:ext cx="495299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="" xmlns:a16="http://schemas.microsoft.com/office/drawing/2014/main" val="2740171949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90147592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15503219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891394529"/>
                    </a:ext>
                  </a:extLst>
                </a:gridCol>
              </a:tblGrid>
              <a:tr h="4914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Full Build</a:t>
                      </a:r>
                    </a:p>
                    <a:p>
                      <a:pPr algn="ctr"/>
                      <a:r>
                        <a:rPr lang="en-US" sz="1400" dirty="0"/>
                        <a:t>2035</a:t>
                      </a:r>
                    </a:p>
                    <a:p>
                      <a:pPr algn="ctr"/>
                      <a:r>
                        <a:rPr lang="en-US" sz="1400" dirty="0"/>
                        <a:t>(2011 CTPS Analysis for FEIS/FEIR)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Full Build</a:t>
                      </a:r>
                    </a:p>
                    <a:p>
                      <a:pPr algn="ctr"/>
                      <a:r>
                        <a:rPr lang="en-US" sz="1400" dirty="0"/>
                        <a:t>2040</a:t>
                      </a:r>
                    </a:p>
                    <a:p>
                      <a:pPr algn="ctr"/>
                      <a:r>
                        <a:rPr lang="en-US" sz="1400" dirty="0"/>
                        <a:t>(2017 CTPS Analysis)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Phase 1</a:t>
                      </a:r>
                    </a:p>
                    <a:p>
                      <a:pPr algn="ctr"/>
                      <a:r>
                        <a:rPr lang="en-US" sz="1400" dirty="0"/>
                        <a:t>2030</a:t>
                      </a:r>
                    </a:p>
                    <a:p>
                      <a:pPr algn="ctr"/>
                      <a:r>
                        <a:rPr lang="en-US" sz="1400" dirty="0"/>
                        <a:t>(2017 CTPS Analysis)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23180942"/>
                  </a:ext>
                </a:extLst>
              </a:tr>
              <a:tr h="491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Boardings at New Stations</a:t>
                      </a:r>
                      <a:r>
                        <a:rPr lang="en-US" sz="1400" dirty="0"/>
                        <a:t>*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4,570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1,610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43927049"/>
                  </a:ext>
                </a:extLst>
              </a:tr>
            </a:tbl>
          </a:graphicData>
        </a:graphic>
      </p:graphicFrame>
      <p:sp>
        <p:nvSpPr>
          <p:cNvPr id="13" name="Content Placeholder 4">
            <a:extLst>
              <a:ext uri="{FF2B5EF4-FFF2-40B4-BE49-F238E27FC236}">
                <a16:creationId xmlns="" xmlns:a16="http://schemas.microsoft.com/office/drawing/2014/main" id="{0C4A65DB-582F-401C-A51E-A9BACF188260}"/>
              </a:ext>
            </a:extLst>
          </p:cNvPr>
          <p:cNvSpPr txBox="1">
            <a:spLocks/>
          </p:cNvSpPr>
          <p:nvPr/>
        </p:nvSpPr>
        <p:spPr>
          <a:xfrm>
            <a:off x="229860" y="3738407"/>
            <a:ext cx="5102880" cy="644097"/>
          </a:xfrm>
          <a:prstGeom prst="rect">
            <a:avLst/>
          </a:prstGeom>
        </p:spPr>
        <p:txBody>
          <a:bodyPr lIns="91425" tIns="91425" rIns="91425" bIns="91425" anchor="t" anchorCtr="0"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5286B"/>
              </a:buClr>
              <a:buFont typeface="Arial" charset="0"/>
              <a:buChar char="•"/>
              <a:defRPr sz="3200" kern="1200">
                <a:solidFill>
                  <a:srgbClr val="85286B"/>
                </a:solidFill>
                <a:latin typeface="+mn-lt"/>
                <a:ea typeface="ＭＳ Ｐゴシック" pitchFamily="28" charset="-128"/>
                <a:cs typeface="ＭＳ Ｐゴシック" pitchFamily="28" charset="-128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0BA"/>
              </a:buClr>
              <a:buFont typeface="Arial" charset="0"/>
              <a:buChar char="–"/>
              <a:defRPr sz="2800" kern="1200">
                <a:solidFill>
                  <a:srgbClr val="0090BA"/>
                </a:solidFill>
                <a:latin typeface="+mn-lt"/>
                <a:ea typeface="ＭＳ Ｐゴシック" pitchFamily="28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dirty="0"/>
              <a:t>* Boardings at new stations are a combination of both new riders and those diverted from existing MBTA commuter rail stations.  </a:t>
            </a:r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D50777-0C57-404C-966E-53910E642A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7633" r="7001" b="5337"/>
          <a:stretch/>
        </p:blipFill>
        <p:spPr>
          <a:xfrm>
            <a:off x="5257800" y="1390383"/>
            <a:ext cx="3517494" cy="46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A6601EF-1F7B-431A-96E4-28F5C0D7B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Ridership Details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5CBBCE1-E8FF-42C3-9F3A-92F5F67AD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46950"/>
              </p:ext>
            </p:extLst>
          </p:nvPr>
        </p:nvGraphicFramePr>
        <p:xfrm>
          <a:off x="152400" y="1957554"/>
          <a:ext cx="8534399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256">
                  <a:extLst>
                    <a:ext uri="{9D8B030D-6E8A-4147-A177-3AD203B41FA5}">
                      <a16:colId xmlns="" xmlns:a16="http://schemas.microsoft.com/office/drawing/2014/main" val="2740171949"/>
                    </a:ext>
                  </a:extLst>
                </a:gridCol>
                <a:gridCol w="2051745">
                  <a:extLst>
                    <a:ext uri="{9D8B030D-6E8A-4147-A177-3AD203B41FA5}">
                      <a16:colId xmlns="" xmlns:a16="http://schemas.microsoft.com/office/drawing/2014/main" val="901475924"/>
                    </a:ext>
                  </a:extLst>
                </a:gridCol>
                <a:gridCol w="2188699">
                  <a:extLst>
                    <a:ext uri="{9D8B030D-6E8A-4147-A177-3AD203B41FA5}">
                      <a16:colId xmlns="" xmlns:a16="http://schemas.microsoft.com/office/drawing/2014/main" val="2155032193"/>
                    </a:ext>
                  </a:extLst>
                </a:gridCol>
                <a:gridCol w="2188699">
                  <a:extLst>
                    <a:ext uri="{9D8B030D-6E8A-4147-A177-3AD203B41FA5}">
                      <a16:colId xmlns="" xmlns:a16="http://schemas.microsoft.com/office/drawing/2014/main" val="891394529"/>
                    </a:ext>
                  </a:extLst>
                </a:gridCol>
              </a:tblGrid>
              <a:tr h="587487">
                <a:tc>
                  <a:txBody>
                    <a:bodyPr/>
                    <a:lstStyle/>
                    <a:p>
                      <a:r>
                        <a:rPr lang="en-US" sz="1400" dirty="0"/>
                        <a:t>Inbound Boardings</a:t>
                      </a:r>
                    </a:p>
                  </a:txBody>
                  <a:tcPr marT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Full Build – 2035</a:t>
                      </a:r>
                    </a:p>
                    <a:p>
                      <a:pPr algn="ctr"/>
                      <a:r>
                        <a:rPr lang="en-US" sz="1400" dirty="0"/>
                        <a:t>(2011 CTPS Analysis)</a:t>
                      </a:r>
                    </a:p>
                  </a:txBody>
                  <a:tcPr marT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Full Build – 2040 </a:t>
                      </a:r>
                    </a:p>
                    <a:p>
                      <a:pPr algn="ctr"/>
                      <a:r>
                        <a:rPr lang="en-US" sz="1400" dirty="0"/>
                        <a:t>(2017 CTPS Analysis)</a:t>
                      </a:r>
                    </a:p>
                  </a:txBody>
                  <a:tcPr marT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Phase 1 – 2030 </a:t>
                      </a:r>
                    </a:p>
                    <a:p>
                      <a:pPr algn="ctr"/>
                      <a:r>
                        <a:rPr lang="en-US" sz="1400" dirty="0"/>
                        <a:t>(2017 CTPS Analysis)</a:t>
                      </a:r>
                    </a:p>
                  </a:txBody>
                  <a:tcPr marT="0" anchor="b"/>
                </a:tc>
                <a:extLst>
                  <a:ext uri="{0D108BD9-81ED-4DB2-BD59-A6C34878D82A}">
                    <a16:rowId xmlns="" xmlns:a16="http://schemas.microsoft.com/office/drawing/2014/main" val="123180942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North Easton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43927049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Easton Village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96992736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Raynham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1783123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Taunton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1587783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East Taunton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08771238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Freetown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05024160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Fall River Depot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390*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94627960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Battleship Cove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06443102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King’s Highway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19529961"/>
                  </a:ext>
                </a:extLst>
              </a:tr>
              <a:tr h="343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Whale’s Tooth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25100703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515F41A5-31FF-4D8E-9797-A941C743A282}"/>
              </a:ext>
            </a:extLst>
          </p:cNvPr>
          <p:cNvSpPr txBox="1">
            <a:spLocks/>
          </p:cNvSpPr>
          <p:nvPr/>
        </p:nvSpPr>
        <p:spPr>
          <a:xfrm>
            <a:off x="228600" y="6014161"/>
            <a:ext cx="6707957" cy="459035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5286B"/>
              </a:buClr>
              <a:buFont typeface="Arial" charset="0"/>
              <a:buChar char="•"/>
              <a:defRPr sz="3200" kern="1200">
                <a:solidFill>
                  <a:srgbClr val="85286B"/>
                </a:solidFill>
                <a:latin typeface="+mn-lt"/>
                <a:ea typeface="ＭＳ Ｐゴシック" pitchFamily="28" charset="-128"/>
                <a:cs typeface="ＭＳ Ｐゴシック" pitchFamily="28" charset="-128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0BA"/>
              </a:buClr>
              <a:buFont typeface="Arial" charset="0"/>
              <a:buChar char="–"/>
              <a:defRPr sz="2800" kern="1200">
                <a:solidFill>
                  <a:srgbClr val="0090BA"/>
                </a:solidFill>
                <a:latin typeface="+mn-lt"/>
                <a:ea typeface="ＭＳ Ｐゴシック" pitchFamily="28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dirty="0"/>
              <a:t>*Fall River Depot is projected to have less than 60% of riders park at the station.</a:t>
            </a:r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068807"/>
            <a:ext cx="7644000" cy="8251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Ridership for Phase 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A578E5F9-46D6-4222-AAF4-B5E014946CF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7200" y="1828801"/>
            <a:ext cx="5562600" cy="4190999"/>
          </a:xfrm>
        </p:spPr>
        <p:txBody>
          <a:bodyPr/>
          <a:lstStyle/>
          <a:p>
            <a:r>
              <a:rPr lang="en-US" sz="2400" dirty="0"/>
              <a:t>Daily one-way trips – 3,220</a:t>
            </a:r>
          </a:p>
          <a:p>
            <a:r>
              <a:rPr lang="en-US" sz="2400" dirty="0"/>
              <a:t>One-way trips per year – 837,200</a:t>
            </a:r>
          </a:p>
          <a:p>
            <a:r>
              <a:rPr lang="en-US" sz="2400" dirty="0"/>
              <a:t>Ridership at new stations in Phase 1 will be 41% of Full Build ridership for 1/3 the cost.</a:t>
            </a:r>
          </a:p>
          <a:p>
            <a:r>
              <a:rPr lang="en-US" sz="2400" dirty="0"/>
              <a:t>Reduction in Vehicle Miles Traveled – 66,400</a:t>
            </a:r>
          </a:p>
          <a:p>
            <a:r>
              <a:rPr lang="en-US" sz="2400" dirty="0"/>
              <a:t>One-way trips before Full Build completed – about 7 million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DD58C0-BE51-44D8-B2CE-8F0E1FCA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2743825" cy="28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1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97FB076-D521-448D-BC9D-2D060750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Were the Number of Riders Estimated?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3DC6A4-3223-4875-AAFC-964DA0CDEC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1979193"/>
            <a:ext cx="7310250" cy="44536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CTPS performed ridership analysis using the FTA approved ridership model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Ridership model was refined specifically for the South Coast study area using MPO travel model and statewide model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332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752600" y="-2590800"/>
            <a:ext cx="2667000" cy="2895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B0969891-0BD2-459A-8E03-1ADE35323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038485"/>
              </p:ext>
            </p:extLst>
          </p:nvPr>
        </p:nvGraphicFramePr>
        <p:xfrm>
          <a:off x="3988324" y="1826793"/>
          <a:ext cx="49530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7"/>
          <a:stretch>
            <a:fillRect/>
          </a:stretch>
        </p:blipFill>
        <p:spPr bwMode="auto">
          <a:xfrm>
            <a:off x="381000" y="2819400"/>
            <a:ext cx="34406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6F8AEBB1-83BF-4BA5-822F-811726E7CE74}"/>
              </a:ext>
            </a:extLst>
          </p:cNvPr>
          <p:cNvSpPr txBox="1">
            <a:spLocks/>
          </p:cNvSpPr>
          <p:nvPr/>
        </p:nvSpPr>
        <p:spPr>
          <a:xfrm>
            <a:off x="381000" y="990600"/>
            <a:ext cx="8534400" cy="8361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3429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85286B"/>
              </a:buClr>
              <a:buFont typeface="Arial" charset="0"/>
              <a:buChar char="•"/>
              <a:defRPr sz="3200" kern="1200">
                <a:solidFill>
                  <a:srgbClr val="85286B"/>
                </a:solidFill>
                <a:latin typeface="+mn-lt"/>
                <a:ea typeface="ＭＳ Ｐゴシック" pitchFamily="28" charset="-128"/>
                <a:cs typeface="ＭＳ Ｐゴシック" pitchFamily="28" charset="-128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90BA"/>
              </a:buClr>
              <a:buFont typeface="Arial" charset="0"/>
              <a:buChar char="–"/>
              <a:defRPr sz="2800" kern="1200">
                <a:solidFill>
                  <a:srgbClr val="0090BA"/>
                </a:solidFill>
                <a:latin typeface="+mn-lt"/>
                <a:ea typeface="ＭＳ Ｐゴシック" pitchFamily="28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8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Air Quality</a:t>
            </a:r>
          </a:p>
        </p:txBody>
      </p:sp>
    </p:spTree>
    <p:extLst>
      <p:ext uri="{BB962C8B-B14F-4D97-AF65-F5344CB8AC3E}">
        <p14:creationId xmlns:p14="http://schemas.microsoft.com/office/powerpoint/2010/main" val="125182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90750" y="1176173"/>
            <a:ext cx="7872600" cy="7288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Environmental Justice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762000" y="1905000"/>
            <a:ext cx="7872600" cy="3844066"/>
          </a:xfrm>
        </p:spPr>
        <p:txBody>
          <a:bodyPr/>
          <a:lstStyle/>
          <a:p>
            <a:r>
              <a:rPr lang="en-US" sz="2400" dirty="0"/>
              <a:t>Phase 1 serves 72% of the EJ population served by Full Build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Train service is important to this region because</a:t>
            </a:r>
          </a:p>
          <a:p>
            <a:pPr lvl="1"/>
            <a:r>
              <a:rPr lang="en-US" sz="2400" dirty="0"/>
              <a:t>21% of Fall River residents do not have cars</a:t>
            </a:r>
          </a:p>
          <a:p>
            <a:pPr lvl="1"/>
            <a:r>
              <a:rPr lang="en-US" sz="2400" dirty="0"/>
              <a:t>22% of New Bedford residents do not have cars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EJ Population within 1/2 mile of stations:</a:t>
            </a:r>
          </a:p>
          <a:p>
            <a:pPr lvl="1"/>
            <a:r>
              <a:rPr lang="en-US" sz="2400" dirty="0"/>
              <a:t>86% of population served by New Bedford Whale’s Tooth station is EJ</a:t>
            </a:r>
          </a:p>
          <a:p>
            <a:pPr lvl="1"/>
            <a:r>
              <a:rPr lang="en-US" sz="2400" dirty="0"/>
              <a:t>&gt;50% of population served by Fall River Depot is EJ</a:t>
            </a:r>
          </a:p>
        </p:txBody>
      </p:sp>
    </p:spTree>
    <p:extLst>
      <p:ext uri="{BB962C8B-B14F-4D97-AF65-F5344CB8AC3E}">
        <p14:creationId xmlns:p14="http://schemas.microsoft.com/office/powerpoint/2010/main" val="74500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97FB076-D521-448D-BC9D-2D060750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will </a:t>
            </a:r>
            <a:r>
              <a:rPr lang="en-US" dirty="0" err="1"/>
              <a:t>MassDOT</a:t>
            </a:r>
            <a:r>
              <a:rPr lang="en-US" dirty="0"/>
              <a:t> do to Mitigate Impacts?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3DC6A4-3223-4875-AAFC-964DA0CDEC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09600" y="1752600"/>
            <a:ext cx="7310250" cy="4453666"/>
          </a:xfrm>
        </p:spPr>
        <p:txBody>
          <a:bodyPr/>
          <a:lstStyle/>
          <a:p>
            <a:r>
              <a:rPr lang="en-US" sz="2800" dirty="0"/>
              <a:t>Traffic intersection upgrades, modifications</a:t>
            </a:r>
          </a:p>
          <a:p>
            <a:r>
              <a:rPr lang="en-US" sz="2800" dirty="0"/>
              <a:t>At-grade crossing improvements</a:t>
            </a:r>
          </a:p>
          <a:p>
            <a:r>
              <a:rPr lang="en-US" sz="2800" dirty="0"/>
              <a:t>Increase resiliency and climate adaptation through design</a:t>
            </a:r>
          </a:p>
          <a:p>
            <a:r>
              <a:rPr lang="en-US" sz="2800" dirty="0"/>
              <a:t>Wetland mitigation </a:t>
            </a:r>
          </a:p>
          <a:p>
            <a:r>
              <a:rPr lang="en-US" sz="2800" dirty="0"/>
              <a:t>Comply with water quality standards</a:t>
            </a:r>
          </a:p>
          <a:p>
            <a:r>
              <a:rPr lang="en-US" sz="2800" dirty="0"/>
              <a:t>Noise mitigation</a:t>
            </a:r>
          </a:p>
          <a:p>
            <a:r>
              <a:rPr lang="en-US" sz="2800" dirty="0"/>
              <a:t>Technical assistance grants to municipalities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189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97FB076-D521-448D-BC9D-2D060750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will </a:t>
            </a:r>
            <a:r>
              <a:rPr lang="en-US" dirty="0" err="1"/>
              <a:t>MassDOT</a:t>
            </a:r>
            <a:r>
              <a:rPr lang="en-US" dirty="0"/>
              <a:t> Help Communities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3DC6A4-3223-4875-AAFC-964DA0CDEC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09600" y="1752600"/>
            <a:ext cx="7848600" cy="4453666"/>
          </a:xfrm>
        </p:spPr>
        <p:txBody>
          <a:bodyPr/>
          <a:lstStyle/>
          <a:p>
            <a:r>
              <a:rPr lang="en-US" sz="2800" dirty="0"/>
              <a:t>Technical Assistance previously completed</a:t>
            </a:r>
          </a:p>
          <a:p>
            <a:pPr lvl="1"/>
            <a:r>
              <a:rPr lang="en-US" sz="2400" dirty="0"/>
              <a:t>More than 125 projects</a:t>
            </a:r>
          </a:p>
          <a:p>
            <a:pPr lvl="1"/>
            <a:r>
              <a:rPr lang="en-US" sz="2400" dirty="0"/>
              <a:t>Projects involving over twenty (20) communities</a:t>
            </a:r>
          </a:p>
          <a:p>
            <a:pPr lvl="1"/>
            <a:r>
              <a:rPr lang="en-US" sz="2400" dirty="0"/>
              <a:t>Coordinated with the local regional planning agencies</a:t>
            </a:r>
          </a:p>
          <a:p>
            <a:pPr lvl="1"/>
            <a:r>
              <a:rPr lang="en-US" sz="2400" dirty="0"/>
              <a:t>Studies included supporting:</a:t>
            </a:r>
          </a:p>
          <a:p>
            <a:pPr lvl="2"/>
            <a:r>
              <a:rPr lang="en-US" sz="2000" dirty="0">
                <a:solidFill>
                  <a:srgbClr val="069EBC"/>
                </a:solidFill>
              </a:rPr>
              <a:t>Updated zoning maps</a:t>
            </a:r>
          </a:p>
          <a:p>
            <a:pPr lvl="2"/>
            <a:r>
              <a:rPr lang="en-US" sz="2000" dirty="0">
                <a:solidFill>
                  <a:srgbClr val="069EBC"/>
                </a:solidFill>
              </a:rPr>
              <a:t>Transit Oriented Development concepts at proposed stations</a:t>
            </a:r>
          </a:p>
          <a:p>
            <a:pPr lvl="2"/>
            <a:r>
              <a:rPr lang="en-US" sz="2000" dirty="0">
                <a:solidFill>
                  <a:srgbClr val="069EBC"/>
                </a:solidFill>
              </a:rPr>
              <a:t>New sections of the Smart Growth /Smart Energy Toolkit</a:t>
            </a:r>
          </a:p>
          <a:p>
            <a:pPr lvl="2"/>
            <a:r>
              <a:rPr lang="en-US" sz="2000" dirty="0">
                <a:solidFill>
                  <a:srgbClr val="069EBC"/>
                </a:solidFill>
              </a:rPr>
              <a:t>Bike/Ped path projects</a:t>
            </a:r>
          </a:p>
          <a:p>
            <a:pPr lvl="2"/>
            <a:r>
              <a:rPr lang="en-US" sz="2000" dirty="0">
                <a:solidFill>
                  <a:srgbClr val="069EBC"/>
                </a:solidFill>
              </a:rPr>
              <a:t>Housing production plans</a:t>
            </a:r>
            <a:endParaRPr lang="en-US" sz="2800" dirty="0">
              <a:solidFill>
                <a:srgbClr val="069EBC"/>
              </a:solidFill>
            </a:endParaRPr>
          </a:p>
          <a:p>
            <a:r>
              <a:rPr lang="en-US" sz="2800" dirty="0"/>
              <a:t>$200,000/year for design in the next several years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91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78726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Phased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81000" y="1550708"/>
            <a:ext cx="5029200" cy="4773891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US" sz="2400" dirty="0"/>
              <a:t>MIDDLEBOROUGH-Phase 1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Construct the Southern Triangle (</a:t>
            </a:r>
            <a:r>
              <a:rPr lang="en-US" sz="2000" dirty="0" err="1"/>
              <a:t>Cotley</a:t>
            </a:r>
            <a:r>
              <a:rPr lang="en-US" sz="2000" dirty="0"/>
              <a:t> South to New Bedford and Fall River)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Upgrade the Middleborough Secondary (currently used by freight trains)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New station in Middleborough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Extend Middleborough/Lakeville diesel service to New Bedford and Fall River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Anticipated service to start in Late 2022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STOUGHTON ELECTRIC-Full Build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Advancing preliminary design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9E9D51-2055-4D31-896A-D73DCBE4C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7328" r="5380" b="4450"/>
          <a:stretch/>
        </p:blipFill>
        <p:spPr>
          <a:xfrm>
            <a:off x="5334000" y="1371600"/>
            <a:ext cx="3581400" cy="45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6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81E6198-EB05-4B77-B62A-D9462F2BB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76173"/>
            <a:ext cx="810615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Much will Phase 1 Cost?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9505A2-1594-4F60-A5FA-CBA9644A2F0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7200" y="1676400"/>
            <a:ext cx="5142278" cy="3276600"/>
          </a:xfrm>
        </p:spPr>
        <p:txBody>
          <a:bodyPr/>
          <a:lstStyle/>
          <a:p>
            <a:r>
              <a:rPr lang="en-US" sz="2800" dirty="0"/>
              <a:t>Capital Cost – Phase 1: $935M </a:t>
            </a:r>
            <a:r>
              <a:rPr lang="en-US" sz="2400" dirty="0"/>
              <a:t>(service in late 2022)</a:t>
            </a:r>
          </a:p>
          <a:p>
            <a:pPr lvl="1"/>
            <a:r>
              <a:rPr lang="en-US" sz="2000" b="1" dirty="0"/>
              <a:t>85% </a:t>
            </a:r>
            <a:r>
              <a:rPr lang="en-US" sz="2000" dirty="0"/>
              <a:t>of cost is for the Southern Triangle</a:t>
            </a:r>
          </a:p>
          <a:p>
            <a:pPr lvl="1"/>
            <a:r>
              <a:rPr lang="en-US" sz="2000" dirty="0"/>
              <a:t>More than $800M will go toward $3.2B Full Build</a:t>
            </a:r>
          </a:p>
          <a:p>
            <a:pPr lvl="1"/>
            <a:r>
              <a:rPr lang="en-US" sz="2000" dirty="0"/>
              <a:t>Escalation savings offset cost for Middleborough Secondary improvements</a:t>
            </a:r>
          </a:p>
          <a:p>
            <a:pPr lvl="1"/>
            <a:r>
              <a:rPr lang="en-US" sz="2000" dirty="0"/>
              <a:t>Saves $153M in escalation costs by building Southern Triangle sooner</a:t>
            </a:r>
          </a:p>
          <a:p>
            <a:r>
              <a:rPr lang="en-US" sz="2800" dirty="0"/>
              <a:t>Capital Cost – Full Build: $3.2B </a:t>
            </a:r>
            <a:r>
              <a:rPr lang="en-US" sz="2400" dirty="0"/>
              <a:t>(service no sooner than 2030)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D14255-C406-4F11-BCA0-988ABF0CF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78" y="2009224"/>
            <a:ext cx="3158337" cy="23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3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3D5E19-FA40-448F-95DF-BE70861E9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Non-Phased and Phased Program Costs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BD5DF3-58C9-41C4-AC54-0562DEF0F6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4776091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906D90-C1B5-48E0-BDE0-02B30B6E8610}"/>
              </a:ext>
            </a:extLst>
          </p:cNvPr>
          <p:cNvSpPr txBox="1"/>
          <p:nvPr/>
        </p:nvSpPr>
        <p:spPr>
          <a:xfrm>
            <a:off x="1655250" y="6096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69EBC"/>
                </a:solidFill>
              </a:rPr>
              <a:t>Same cost for earlier start of service</a:t>
            </a:r>
          </a:p>
        </p:txBody>
      </p:sp>
    </p:spTree>
    <p:extLst>
      <p:ext uri="{BB962C8B-B14F-4D97-AF65-F5344CB8AC3E}">
        <p14:creationId xmlns:p14="http://schemas.microsoft.com/office/powerpoint/2010/main" val="1566985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>
            <a:spLocks noGrp="1"/>
          </p:cNvSpPr>
          <p:nvPr>
            <p:ph type="body" idx="1"/>
          </p:nvPr>
        </p:nvSpPr>
        <p:spPr>
          <a:xfrm>
            <a:off x="304800" y="1108113"/>
            <a:ext cx="7872600" cy="83619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bri"/>
                <a:cs typeface="+mn-cs"/>
              </a:rPr>
              <a:t> Phase 1 Schedule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DB016D5-7BCA-44BB-AD49-66EC40E6A3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08" y="1718020"/>
          <a:ext cx="11846150" cy="4542066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333103173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320633115"/>
                    </a:ext>
                  </a:extLst>
                </a:gridCol>
                <a:gridCol w="144896">
                  <a:extLst>
                    <a:ext uri="{9D8B030D-6E8A-4147-A177-3AD203B41FA5}">
                      <a16:colId xmlns="" xmlns:a16="http://schemas.microsoft.com/office/drawing/2014/main" val="1104270489"/>
                    </a:ext>
                  </a:extLst>
                </a:gridCol>
                <a:gridCol w="693304">
                  <a:extLst>
                    <a:ext uri="{9D8B030D-6E8A-4147-A177-3AD203B41FA5}">
                      <a16:colId xmlns="" xmlns:a16="http://schemas.microsoft.com/office/drawing/2014/main" val="310536160"/>
                    </a:ext>
                  </a:extLst>
                </a:gridCol>
                <a:gridCol w="179368">
                  <a:extLst>
                    <a:ext uri="{9D8B030D-6E8A-4147-A177-3AD203B41FA5}">
                      <a16:colId xmlns="" xmlns:a16="http://schemas.microsoft.com/office/drawing/2014/main" val="2950151125"/>
                    </a:ext>
                  </a:extLst>
                </a:gridCol>
                <a:gridCol w="163468">
                  <a:extLst>
                    <a:ext uri="{9D8B030D-6E8A-4147-A177-3AD203B41FA5}">
                      <a16:colId xmlns="" xmlns:a16="http://schemas.microsoft.com/office/drawing/2014/main" val="1314128246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505542085"/>
                    </a:ext>
                  </a:extLst>
                </a:gridCol>
                <a:gridCol w="278968">
                  <a:extLst>
                    <a:ext uri="{9D8B030D-6E8A-4147-A177-3AD203B41FA5}">
                      <a16:colId xmlns="" xmlns:a16="http://schemas.microsoft.com/office/drawing/2014/main" val="2847160228"/>
                    </a:ext>
                  </a:extLst>
                </a:gridCol>
                <a:gridCol w="260959">
                  <a:extLst>
                    <a:ext uri="{9D8B030D-6E8A-4147-A177-3AD203B41FA5}">
                      <a16:colId xmlns="" xmlns:a16="http://schemas.microsoft.com/office/drawing/2014/main" val="1590657692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1844212421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1508779863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2166572608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709642949"/>
                    </a:ext>
                  </a:extLst>
                </a:gridCol>
                <a:gridCol w="180975">
                  <a:extLst>
                    <a:ext uri="{9D8B030D-6E8A-4147-A177-3AD203B41FA5}">
                      <a16:colId xmlns="" xmlns:a16="http://schemas.microsoft.com/office/drawing/2014/main" val="3770125848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3553477381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766603285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1819348539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1761227881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4049992895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2182295354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916425474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922571654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1069955937"/>
                    </a:ext>
                  </a:extLst>
                </a:gridCol>
                <a:gridCol w="269935">
                  <a:extLst>
                    <a:ext uri="{9D8B030D-6E8A-4147-A177-3AD203B41FA5}">
                      <a16:colId xmlns="" xmlns:a16="http://schemas.microsoft.com/office/drawing/2014/main" val="3608935994"/>
                    </a:ext>
                  </a:extLst>
                </a:gridCol>
                <a:gridCol w="269993">
                  <a:extLst>
                    <a:ext uri="{9D8B030D-6E8A-4147-A177-3AD203B41FA5}">
                      <a16:colId xmlns="" xmlns:a16="http://schemas.microsoft.com/office/drawing/2014/main" val="1614572218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3036499889"/>
                    </a:ext>
                  </a:extLst>
                </a:gridCol>
                <a:gridCol w="269964">
                  <a:extLst>
                    <a:ext uri="{9D8B030D-6E8A-4147-A177-3AD203B41FA5}">
                      <a16:colId xmlns="" xmlns:a16="http://schemas.microsoft.com/office/drawing/2014/main" val="3495589522"/>
                    </a:ext>
                  </a:extLst>
                </a:gridCol>
                <a:gridCol w="333079">
                  <a:extLst>
                    <a:ext uri="{9D8B030D-6E8A-4147-A177-3AD203B41FA5}">
                      <a16:colId xmlns="" xmlns:a16="http://schemas.microsoft.com/office/drawing/2014/main" val="1556673596"/>
                    </a:ext>
                  </a:extLst>
                </a:gridCol>
                <a:gridCol w="338691">
                  <a:extLst>
                    <a:ext uri="{9D8B030D-6E8A-4147-A177-3AD203B41FA5}">
                      <a16:colId xmlns="" xmlns:a16="http://schemas.microsoft.com/office/drawing/2014/main" val="1254315710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2938361994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2235324778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3023382589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2197192098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3379497648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1001170003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797774656"/>
                    </a:ext>
                  </a:extLst>
                </a:gridCol>
                <a:gridCol w="401806">
                  <a:extLst>
                    <a:ext uri="{9D8B030D-6E8A-4147-A177-3AD203B41FA5}">
                      <a16:colId xmlns="" xmlns:a16="http://schemas.microsoft.com/office/drawing/2014/main" val="2079957179"/>
                    </a:ext>
                  </a:extLst>
                </a:gridCol>
              </a:tblGrid>
              <a:tr h="185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CY2017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CY2018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CY2019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CY2020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CY2021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CY2022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2656941"/>
                  </a:ext>
                </a:extLst>
              </a:tr>
              <a:tr h="167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1708043"/>
                  </a:ext>
                </a:extLst>
              </a:tr>
              <a:tr h="16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2782071"/>
                  </a:ext>
                </a:extLst>
              </a:tr>
              <a:tr h="1563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Middleborough Secondary Conceptual Development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CC99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CC99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CC99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6072945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064628"/>
                  </a:ext>
                </a:extLst>
              </a:tr>
              <a:tr h="1563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Preliminary &amp; Final</a:t>
                      </a:r>
                    </a:p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Design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CC99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CC99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CC99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CC99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6377420"/>
                  </a:ext>
                </a:extLst>
              </a:tr>
              <a:tr h="156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2696206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Environmental</a:t>
                      </a:r>
                    </a:p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Permitting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5817659"/>
                  </a:ext>
                </a:extLst>
              </a:tr>
              <a:tr h="156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4521187"/>
                  </a:ext>
                </a:extLst>
              </a:tr>
              <a:tr h="3285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DSEIR &amp; FSEIR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2542900"/>
                  </a:ext>
                </a:extLst>
              </a:tr>
              <a:tr h="156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3231980"/>
                  </a:ext>
                </a:extLst>
              </a:tr>
              <a:tr h="1563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Land Acquisition Process </a:t>
                      </a:r>
                    </a:p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(Stations &amp; Layovers)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25077647"/>
                  </a:ext>
                </a:extLst>
              </a:tr>
              <a:tr h="1563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11441993"/>
                  </a:ext>
                </a:extLst>
              </a:tr>
              <a:tr h="2968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Early Action Construction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901749"/>
                  </a:ext>
                </a:extLst>
              </a:tr>
              <a:tr h="296832">
                <a:tc gridSpan="4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434624"/>
                  </a:ext>
                </a:extLst>
              </a:tr>
              <a:tr h="29683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Procurement</a:t>
                      </a:r>
                    </a:p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6B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1620444"/>
                  </a:ext>
                </a:extLst>
              </a:tr>
              <a:tr h="12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7145171"/>
                  </a:ext>
                </a:extLst>
              </a:tr>
              <a:tr h="30859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Phase 1</a:t>
                      </a:r>
                    </a:p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Construction/Commissioning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7661538"/>
                  </a:ext>
                </a:extLst>
              </a:tr>
              <a:tr h="16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3948702"/>
                  </a:ext>
                </a:extLst>
              </a:tr>
              <a:tr h="16177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3882398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580F8A2-2546-4F04-87F0-568E810CA994}"/>
              </a:ext>
            </a:extLst>
          </p:cNvPr>
          <p:cNvCxnSpPr>
            <a:cxnSpLocks/>
          </p:cNvCxnSpPr>
          <p:nvPr/>
        </p:nvCxnSpPr>
        <p:spPr>
          <a:xfrm>
            <a:off x="3200400" y="2057400"/>
            <a:ext cx="0" cy="41171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2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is MassDOT Proposing to Build Phase 1 Now?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14460" y="1469125"/>
            <a:ext cx="5403824" cy="477389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Provides commuter rail to the region </a:t>
            </a:r>
            <a:r>
              <a:rPr lang="en-US" sz="2400" dirty="0" smtClean="0"/>
              <a:t>in </a:t>
            </a:r>
            <a:r>
              <a:rPr lang="en-US" sz="2400" dirty="0"/>
              <a:t>2022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One-seat ride from New Bedford and Fall River to Boston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Cost of the Stoughton Full Build has increased to $3.2B while design and construction timeline lengthened</a:t>
            </a:r>
          </a:p>
          <a:p>
            <a:pPr>
              <a:spcBef>
                <a:spcPts val="600"/>
              </a:spcBef>
            </a:pPr>
            <a:r>
              <a:rPr lang="en-US" sz="2400" i="1" dirty="0"/>
              <a:t>No wetland variances required for Phase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DFAAF2-D3B5-4F1A-B2BD-6A79D2206A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7328" r="5380" b="4450"/>
          <a:stretch/>
        </p:blipFill>
        <p:spPr>
          <a:xfrm>
            <a:off x="5618284" y="1752600"/>
            <a:ext cx="3220915" cy="40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5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92607"/>
            <a:ext cx="8153572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Benefits of Phase 1 Construction?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524000"/>
            <a:ext cx="5943772" cy="4414563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000" dirty="0"/>
              <a:t>Provides earlier service for the South Coast region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Catalyzes air quality, economic and smart growth benefits much sooner as detailed in the DSEIR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Uses active rail lines owned by </a:t>
            </a:r>
            <a:r>
              <a:rPr lang="en-US" sz="2000" dirty="0" err="1"/>
              <a:t>MassDOT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Phase 1 will build 56% of the rail miles needed for the Full Build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Avoids major wetlands impacts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Foundation for Stoughton Electric Service and provides service while Full Build complexities are addressed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74829"/>
            <a:ext cx="19812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191000"/>
            <a:ext cx="198137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8F05071-66D4-4D0A-8DEC-66BE9281C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176173"/>
            <a:ext cx="83058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Benefits of Construction Phase 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76E680-86C0-43E9-853A-CAE8CBF7E06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09601" y="1752600"/>
            <a:ext cx="4419599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100" dirty="0"/>
              <a:t>Safety upgrades include PTC, signal and grade crossing improvements</a:t>
            </a:r>
          </a:p>
          <a:p>
            <a:pPr>
              <a:spcBef>
                <a:spcPts val="600"/>
              </a:spcBef>
            </a:pPr>
            <a:r>
              <a:rPr lang="en-US" sz="2100" dirty="0"/>
              <a:t>Accomplishes MassDOT/MBTA goals for State of Good Repair</a:t>
            </a:r>
          </a:p>
          <a:p>
            <a:pPr>
              <a:spcBef>
                <a:spcPts val="600"/>
              </a:spcBef>
            </a:pPr>
            <a:r>
              <a:rPr lang="en-US" sz="2100" dirty="0"/>
              <a:t>Upgrades to be used by existing freight services</a:t>
            </a:r>
          </a:p>
          <a:p>
            <a:pPr>
              <a:spcBef>
                <a:spcPts val="600"/>
              </a:spcBef>
            </a:pPr>
            <a:r>
              <a:rPr lang="en-US" sz="2100" dirty="0"/>
              <a:t>Provides resiliency for Taunton River Bridges during 100-year storms for Full Build</a:t>
            </a:r>
          </a:p>
          <a:p>
            <a:pPr>
              <a:spcBef>
                <a:spcPts val="600"/>
              </a:spcBef>
            </a:pPr>
            <a:r>
              <a:rPr lang="en-US" sz="2100" dirty="0"/>
              <a:t>New station in Middleborough provides opportunity for year-round Cape Service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B3BBE9-B892-4060-BED7-1B8C0A33D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49" y="2133600"/>
            <a:ext cx="3450385" cy="27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1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D2A7D60-FA57-4C6F-AA6B-398DF521D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43000"/>
            <a:ext cx="89154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Did </a:t>
            </a:r>
            <a:r>
              <a:rPr lang="en-US" dirty="0" err="1"/>
              <a:t>MassDOT</a:t>
            </a:r>
            <a:r>
              <a:rPr lang="en-US" dirty="0"/>
              <a:t> Arrive at the Phase 1 Alternative?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F53343-9308-4565-8EB0-268C842140A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0100" y="1828800"/>
            <a:ext cx="7734300" cy="43774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Through a thorough analysis detailed in the DSEIR Ch.2, MassDOT screened </a:t>
            </a:r>
            <a:r>
              <a:rPr lang="en-US" i="1" dirty="0"/>
              <a:t>seven</a:t>
            </a:r>
            <a:r>
              <a:rPr lang="en-US" dirty="0"/>
              <a:t> service alternatives on the following factors:</a:t>
            </a:r>
          </a:p>
          <a:p>
            <a:pPr lvl="1"/>
            <a:r>
              <a:rPr lang="en-US" dirty="0"/>
              <a:t>One-seat ride from New Bedford/Fall River to Boston</a:t>
            </a:r>
          </a:p>
          <a:p>
            <a:pPr lvl="1"/>
            <a:r>
              <a:rPr lang="en-US" dirty="0"/>
              <a:t>Minimal environmental impacts</a:t>
            </a:r>
          </a:p>
          <a:p>
            <a:pPr lvl="1"/>
            <a:r>
              <a:rPr lang="en-US" dirty="0"/>
              <a:t>Efficient train operations</a:t>
            </a:r>
          </a:p>
          <a:p>
            <a:pPr lvl="1"/>
            <a:r>
              <a:rPr lang="en-US" dirty="0"/>
              <a:t>Stage for future Cape Service</a:t>
            </a:r>
          </a:p>
          <a:p>
            <a:pPr lvl="1"/>
            <a:r>
              <a:rPr lang="en-US" dirty="0"/>
              <a:t>Passenger service </a:t>
            </a:r>
            <a:r>
              <a:rPr lang="en-US" dirty="0" smtClean="0"/>
              <a:t>in </a:t>
            </a:r>
            <a:r>
              <a:rPr lang="en-US" dirty="0"/>
              <a:t>2022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0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97FB076-D521-448D-BC9D-2D060750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Elements are Included in Phase 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3DC6A4-3223-4875-AAFC-964DA0CDEC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5800" y="1676400"/>
            <a:ext cx="7848600" cy="50632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Extend existing Middleborough/Lakeville service using diesel-powered trains to New Bedford and Fall River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Reconstruct 17.3 miles of New Bedford Main Line and 11.7 miles of Fall River Secondary (common to both Phase 1 and Full Build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Upgrade existing Middleborough Secondary track from Pilgrim </a:t>
            </a:r>
            <a:r>
              <a:rPr lang="en-US" sz="2800" dirty="0" err="1"/>
              <a:t>Jct</a:t>
            </a:r>
            <a:r>
              <a:rPr lang="en-US" sz="2800" dirty="0"/>
              <a:t> to </a:t>
            </a:r>
            <a:r>
              <a:rPr lang="en-US" sz="2800" dirty="0" err="1"/>
              <a:t>Cotley</a:t>
            </a:r>
            <a:r>
              <a:rPr lang="en-US" sz="2800" dirty="0"/>
              <a:t> Junction (7.1 miles)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Construct 2 new layover facilities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Construct 6 new stations</a:t>
            </a:r>
          </a:p>
        </p:txBody>
      </p:sp>
    </p:spTree>
    <p:extLst>
      <p:ext uri="{BB962C8B-B14F-4D97-AF65-F5344CB8AC3E}">
        <p14:creationId xmlns:p14="http://schemas.microsoft.com/office/powerpoint/2010/main" val="388497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97FB076-D521-448D-BC9D-2D060750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Phase 1 DSEIR Elements Not Previously Studied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3DC6A4-3223-4875-AAFC-964DA0CDEC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0999" y="1719695"/>
            <a:ext cx="4973515" cy="44536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New station at Pilgrim Junction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Improvements to track infrastructure on Middleborough Secondary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New station in East Taunton, South of </a:t>
            </a:r>
            <a:r>
              <a:rPr lang="en-US" sz="2800" dirty="0" err="1"/>
              <a:t>Cotley</a:t>
            </a:r>
            <a:r>
              <a:rPr lang="en-US" sz="2800" dirty="0"/>
              <a:t> Junction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Station modifications to previously studied stations in Freetown and Fall River 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B47111-B56D-4249-B99B-69065DABE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7328" r="5380" b="4450"/>
          <a:stretch/>
        </p:blipFill>
        <p:spPr>
          <a:xfrm>
            <a:off x="5181600" y="1820820"/>
            <a:ext cx="3525714" cy="44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5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97FB076-D521-448D-BC9D-2D060750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836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Often Will the Trains Operate?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3DC6A4-3223-4875-AAFC-964DA0CDEC4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2000" y="1945414"/>
            <a:ext cx="7924800" cy="44536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13 round trips per day to the South Coast (26 total trips)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3 peak period trips to/from the terminal stations of Fall River and New Bedford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3 to 4 off-peak period trains to Fall River and New Bedford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1380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5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/&gt;&lt;m_precDefaultQuarter/&gt;&lt;m_precDefaultMonth/&gt;&lt;m_precDefaultWeek/&gt;&lt;m_precDefaultDay/&gt;&lt;m_mruColor&gt;&lt;m_vecMRU length=&quot;3&quot;&gt;&lt;elem m_fUsage=&quot;4.09510000000000040000E+000&quot;&gt;&lt;m_msothmcolidx val=&quot;0&quot;/&gt;&lt;m_rgb r=&quot;99&quot; g=&quot;b6&quot; b=&quot;d9&quot;/&gt;&lt;m_ppcolschidx tagver0=&quot;23004&quot; tagname0=&quot;m_ppcolschidxUNRECOGNIZED&quot; val=&quot;0&quot;/&gt;&lt;m_nBrightness val=&quot;0&quot;/&gt;&lt;/elem&gt;&lt;elem m_fUsage=&quot;1.12193100000000000000E+000&quot;&gt;&lt;m_msothmcolidx val=&quot;0&quot;/&gt;&lt;m_rgb r=&quot;fd&quot; g=&quot;28&quot; b=&quot;28&quot;/&gt;&lt;m_ppcolschidx tagver0=&quot;23004&quot; tagname0=&quot;m_ppcolschidxUNRECOGNIZED&quot; val=&quot;0&quot;/&gt;&lt;m_nBrightness val=&quot;0&quot;/&gt;&lt;/elem&gt;&lt;elem m_fUsage=&quot;9.08764110000000010000E-001&quot;&gt;&lt;m_msothmcolidx val=&quot;0&quot;/&gt;&lt;m_rgb r=&quot;dd&quot; g=&quot;de&quot; b=&quot;d1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ISNEWSLIDENUMBER" val="False"/>
  <p:tag name="PREVIOUSNAME" val="C:\Users\Rory Clune\AppData\Local\Temp\notesC5C737\Operating budget approach slides 20150924 v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2EB01D5C92D4A8C1D17353914D52C" ma:contentTypeVersion="3" ma:contentTypeDescription="Create a new document." ma:contentTypeScope="" ma:versionID="67cfe3a3dafb5672710fd4ee615052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776e12710425ef6441a81c479bb71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31918B-0130-41D9-AED3-B69A85350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3789A0-5939-48D8-8C5A-725F4BBB839F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5E73AC-A866-41D9-9C51-EAB5838D0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61389</TotalTime>
  <Words>1247</Words>
  <Application>Microsoft Office PowerPoint</Application>
  <PresentationFormat>On-screen Show (4:3)</PresentationFormat>
  <Paragraphs>444</Paragraphs>
  <Slides>22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think-cell Slide</vt:lpstr>
      <vt:lpstr> Capital Programming Committee South Coast Rail Phase 1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MDF</dc:creator>
  <cp:lastModifiedBy>DOT</cp:lastModifiedBy>
  <cp:revision>2962</cp:revision>
  <cp:lastPrinted>2018-02-02T20:30:04Z</cp:lastPrinted>
  <dcterms:created xsi:type="dcterms:W3CDTF">2015-11-13T01:09:35Z</dcterms:created>
  <dcterms:modified xsi:type="dcterms:W3CDTF">2018-02-07T14:20:09Z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0x0101007662EB01D5C92D4A8C1D17353914D52C</vt:lpwstr>
  </property>
</Properties>
</file>